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Glacial Indifference Bold" panose="020B0604020202020204" charset="0"/>
      <p:regular r:id="rId15"/>
    </p:embeddedFont>
    <p:embeddedFont>
      <p:font typeface="Calibri" panose="020F0502020204030204" pitchFamily="34" charset="0"/>
      <p:regular r:id="rId16"/>
      <p:bold r:id="rId17"/>
      <p:italic r:id="rId18"/>
      <p:boldItalic r:id="rId19"/>
    </p:embeddedFont>
    <p:embeddedFont>
      <p:font typeface="Glacial Indifference Bold Italics" panose="020B0604020202020204" charset="0"/>
      <p:regular r:id="rId20"/>
    </p:embeddedFont>
    <p:embeddedFont>
      <p:font typeface="Bree Serif" panose="020B0604020202020204" charset="0"/>
      <p:regular r:id="rId21"/>
    </p:embeddedFont>
    <p:embeddedFont>
      <p:font typeface="Glacial Indifference"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828" y="-6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s>
</file>

<file path=ppt/media/image1.png>
</file>

<file path=ppt/media/image2.png>
</file>

<file path=ppt/media/image2.svg>
</file>

<file path=ppt/media/image3.png>
</file>

<file path=ppt/media/image4.png>
</file>

<file path=ppt/media/image4.svg>
</file>

<file path=ppt/media/image6.svg>
</file>

<file path=ppt/media/image8.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1/20/2026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1/20/2026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1/20/2026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1/20/2026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svg"/><Relationship Id="rId4" Type="http://schemas.openxmlformats.org/officeDocument/2006/relationships/image" Target="../media/image2.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svg"/><Relationship Id="rId4" Type="http://schemas.openxmlformats.org/officeDocument/2006/relationships/image" Target="../media/image2.pn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6.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4.sv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8.svg"/><Relationship Id="rId7" Type="http://schemas.openxmlformats.org/officeDocument/2006/relationships/image" Target="../media/image4.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svg"/><Relationship Id="rId4" Type="http://schemas.openxmlformats.org/officeDocument/2006/relationships/image" Target="../media/image1.png"/><Relationship Id="rId9" Type="http://schemas.openxmlformats.org/officeDocument/2006/relationships/image" Target="../media/image6.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Freeform 2"/>
          <p:cNvSpPr/>
          <p:nvPr/>
        </p:nvSpPr>
        <p:spPr>
          <a:xfrm flipH="1">
            <a:off x="-6183666" y="6256551"/>
            <a:ext cx="13951387" cy="7153257"/>
          </a:xfrm>
          <a:custGeom>
            <a:avLst/>
            <a:gdLst/>
            <a:ahLst/>
            <a:cxnLst/>
            <a:rect l="l" t="t" r="r" b="b"/>
            <a:pathLst>
              <a:path w="13951387" h="7153257">
                <a:moveTo>
                  <a:pt x="13951387" y="0"/>
                </a:moveTo>
                <a:lnTo>
                  <a:pt x="0" y="0"/>
                </a:lnTo>
                <a:lnTo>
                  <a:pt x="0" y="7153257"/>
                </a:lnTo>
                <a:lnTo>
                  <a:pt x="13951387" y="7153257"/>
                </a:lnTo>
                <a:lnTo>
                  <a:pt x="13951387"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TextBox 3"/>
          <p:cNvSpPr txBox="1"/>
          <p:nvPr/>
        </p:nvSpPr>
        <p:spPr>
          <a:xfrm>
            <a:off x="792028" y="781867"/>
            <a:ext cx="16651659" cy="6030825"/>
          </a:xfrm>
          <a:prstGeom prst="rect">
            <a:avLst/>
          </a:prstGeom>
        </p:spPr>
        <p:txBody>
          <a:bodyPr lIns="0" tIns="0" rIns="0" bIns="0" rtlCol="0" anchor="t">
            <a:spAutoFit/>
          </a:bodyPr>
          <a:lstStyle/>
          <a:p>
            <a:pPr algn="ctr">
              <a:lnSpc>
                <a:spcPts val="15548"/>
              </a:lnSpc>
            </a:pPr>
            <a:r>
              <a:rPr lang="en-US" sz="16029">
                <a:solidFill>
                  <a:srgbClr val="384A1C"/>
                </a:solidFill>
                <a:latin typeface="Bree Serif"/>
                <a:ea typeface="Bree Serif"/>
                <a:cs typeface="Bree Serif"/>
                <a:sym typeface="Bree Serif"/>
              </a:rPr>
              <a:t>Crop Production and Yield Prediction Project </a:t>
            </a:r>
          </a:p>
        </p:txBody>
      </p:sp>
      <p:sp>
        <p:nvSpPr>
          <p:cNvPr id="4" name="Freeform 4"/>
          <p:cNvSpPr/>
          <p:nvPr/>
        </p:nvSpPr>
        <p:spPr>
          <a:xfrm rot="7989200">
            <a:off x="-3666660" y="-188117"/>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a:off x="9144000" y="6256551"/>
            <a:ext cx="13295794" cy="6817116"/>
          </a:xfrm>
          <a:custGeom>
            <a:avLst/>
            <a:gdLst/>
            <a:ahLst/>
            <a:cxnLst/>
            <a:rect l="l" t="t" r="r" b="b"/>
            <a:pathLst>
              <a:path w="13295794" h="6817116">
                <a:moveTo>
                  <a:pt x="0" y="0"/>
                </a:moveTo>
                <a:lnTo>
                  <a:pt x="13295794" y="0"/>
                </a:lnTo>
                <a:lnTo>
                  <a:pt x="13295794" y="6817116"/>
                </a:lnTo>
                <a:lnTo>
                  <a:pt x="0" y="6817116"/>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rot="-8658663" flipH="1">
            <a:off x="14377101" y="-1403834"/>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7" name="Freeform 7"/>
          <p:cNvSpPr/>
          <p:nvPr/>
        </p:nvSpPr>
        <p:spPr>
          <a:xfrm rot="-1419751">
            <a:off x="16071574" y="1247774"/>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8">
              <a:alphaModFix amt="43000"/>
              <a:extLst>
                <a:ext uri="{96DAC541-7B7A-43D3-8B79-37D633B846F1}">
                  <asvg:svgBlip xmlns:asvg="http://schemas.microsoft.com/office/drawing/2016/SVG/main" xmlns="" r:embed="rId9"/>
                </a:ext>
              </a:extLst>
            </a:blip>
            <a:stretch>
              <a:fillRect/>
            </a:stretch>
          </a:blipFill>
        </p:spPr>
      </p:sp>
      <p:sp>
        <p:nvSpPr>
          <p:cNvPr id="8" name="Freeform 8"/>
          <p:cNvSpPr/>
          <p:nvPr/>
        </p:nvSpPr>
        <p:spPr>
          <a:xfrm rot="2700000" flipH="1">
            <a:off x="7096790" y="-2057400"/>
            <a:ext cx="3823023" cy="4114800"/>
          </a:xfrm>
          <a:custGeom>
            <a:avLst/>
            <a:gdLst/>
            <a:ahLst/>
            <a:cxnLst/>
            <a:rect l="l" t="t" r="r" b="b"/>
            <a:pathLst>
              <a:path w="3823023" h="4114800">
                <a:moveTo>
                  <a:pt x="3823023" y="0"/>
                </a:moveTo>
                <a:lnTo>
                  <a:pt x="0" y="0"/>
                </a:lnTo>
                <a:lnTo>
                  <a:pt x="0" y="4114800"/>
                </a:lnTo>
                <a:lnTo>
                  <a:pt x="3823023" y="4114800"/>
                </a:lnTo>
                <a:lnTo>
                  <a:pt x="3823023" y="0"/>
                </a:lnTo>
                <a:close/>
              </a:path>
            </a:pathLst>
          </a:custGeom>
          <a:blipFill>
            <a:blip r:embed="rId8">
              <a:alphaModFix amt="43000"/>
              <a:extLst>
                <a:ext uri="{96DAC541-7B7A-43D3-8B79-37D633B846F1}">
                  <asvg:svgBlip xmlns:asvg="http://schemas.microsoft.com/office/drawing/2016/SVG/main" xmlns="" r:embed="rId9"/>
                </a:ext>
              </a:extLst>
            </a:blip>
            <a:stretch>
              <a:fillRect/>
            </a:stretch>
          </a:blipFill>
        </p:spPr>
      </p:sp>
      <p:sp>
        <p:nvSpPr>
          <p:cNvPr id="9" name="TextBox 9"/>
          <p:cNvSpPr txBox="1"/>
          <p:nvPr/>
        </p:nvSpPr>
        <p:spPr>
          <a:xfrm>
            <a:off x="4729301" y="6688867"/>
            <a:ext cx="8829398" cy="1053454"/>
          </a:xfrm>
          <a:prstGeom prst="rect">
            <a:avLst/>
          </a:prstGeom>
        </p:spPr>
        <p:txBody>
          <a:bodyPr lIns="0" tIns="0" rIns="0" bIns="0" rtlCol="0" anchor="t">
            <a:spAutoFit/>
          </a:bodyPr>
          <a:lstStyle/>
          <a:p>
            <a:pPr algn="ctr">
              <a:lnSpc>
                <a:spcPts val="8610"/>
              </a:lnSpc>
            </a:pPr>
            <a:r>
              <a:rPr lang="en-US" sz="6150" spc="67">
                <a:solidFill>
                  <a:srgbClr val="000000"/>
                </a:solidFill>
                <a:latin typeface="Glacial Indifference"/>
                <a:ea typeface="Glacial Indifference"/>
                <a:cs typeface="Glacial Indifference"/>
                <a:sym typeface="Glacial Indifference"/>
              </a:rPr>
              <a:t>Presentation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5871030" y="346884"/>
            <a:ext cx="6545941" cy="17239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Final Model Selection</a:t>
            </a:r>
          </a:p>
        </p:txBody>
      </p:sp>
      <p:sp>
        <p:nvSpPr>
          <p:cNvPr id="3" name="TextBox 3"/>
          <p:cNvSpPr txBox="1"/>
          <p:nvPr/>
        </p:nvSpPr>
        <p:spPr>
          <a:xfrm>
            <a:off x="1255740" y="2128425"/>
            <a:ext cx="18823731" cy="4488845"/>
          </a:xfrm>
          <a:prstGeom prst="rect">
            <a:avLst/>
          </a:prstGeom>
        </p:spPr>
        <p:txBody>
          <a:bodyPr lIns="0" tIns="0" rIns="0" bIns="0" rtlCol="0" anchor="t">
            <a:spAutoFit/>
          </a:bodyPr>
          <a:lstStyle/>
          <a:p>
            <a:pPr algn="l">
              <a:lnSpc>
                <a:spcPts val="6012"/>
              </a:lnSpc>
            </a:pPr>
            <a:r>
              <a:rPr lang="en-US" sz="4294" spc="47">
                <a:solidFill>
                  <a:srgbClr val="000000"/>
                </a:solidFill>
                <a:latin typeface="Glacial Indifference"/>
                <a:ea typeface="Glacial Indifference"/>
                <a:cs typeface="Glacial Indifference"/>
                <a:sym typeface="Glacial Indifference"/>
              </a:rPr>
              <a:t>Random Forest chosen for:</a:t>
            </a:r>
          </a:p>
          <a:p>
            <a:pPr algn="l">
              <a:lnSpc>
                <a:spcPts val="6012"/>
              </a:lnSpc>
            </a:pPr>
            <a:r>
              <a:rPr lang="en-US" sz="4294" spc="47">
                <a:solidFill>
                  <a:srgbClr val="000000"/>
                </a:solidFill>
                <a:latin typeface="Glacial Indifference"/>
                <a:ea typeface="Glacial Indifference"/>
                <a:cs typeface="Glacial Indifference"/>
                <a:sym typeface="Glacial Indifference"/>
              </a:rPr>
              <a:t>  - Stability</a:t>
            </a:r>
          </a:p>
          <a:p>
            <a:pPr algn="l">
              <a:lnSpc>
                <a:spcPts val="6012"/>
              </a:lnSpc>
            </a:pPr>
            <a:r>
              <a:rPr lang="en-US" sz="4294" spc="47">
                <a:solidFill>
                  <a:srgbClr val="000000"/>
                </a:solidFill>
                <a:latin typeface="Glacial Indifference"/>
                <a:ea typeface="Glacial Indifference"/>
                <a:cs typeface="Glacial Indifference"/>
                <a:sym typeface="Glacial Indifference"/>
              </a:rPr>
              <a:t> - Interpretability</a:t>
            </a:r>
          </a:p>
          <a:p>
            <a:pPr algn="l">
              <a:lnSpc>
                <a:spcPts val="6012"/>
              </a:lnSpc>
            </a:pPr>
            <a:r>
              <a:rPr lang="en-US" sz="4294" spc="47">
                <a:solidFill>
                  <a:srgbClr val="000000"/>
                </a:solidFill>
                <a:latin typeface="Glacial Indifference"/>
                <a:ea typeface="Glacial Indifference"/>
                <a:cs typeface="Glacial Indifference"/>
                <a:sym typeface="Glacial Indifference"/>
              </a:rPr>
              <a:t> - Robust out-of-sample performance</a:t>
            </a:r>
          </a:p>
          <a:p>
            <a:pPr algn="l">
              <a:lnSpc>
                <a:spcPts val="6012"/>
              </a:lnSpc>
            </a:pPr>
            <a:r>
              <a:rPr lang="en-US" sz="4294" spc="47">
                <a:solidFill>
                  <a:srgbClr val="000000"/>
                </a:solidFill>
                <a:latin typeface="Glacial Indifference"/>
                <a:ea typeface="Glacial Indifference"/>
                <a:cs typeface="Glacial Indifference"/>
                <a:sym typeface="Glacial Indifference"/>
              </a:rPr>
              <a:t> - Avoidance of target leakage</a:t>
            </a:r>
          </a:p>
          <a:p>
            <a:pPr algn="l">
              <a:lnSpc>
                <a:spcPts val="6012"/>
              </a:lnSpc>
            </a:pPr>
            <a:endParaRPr lang="en-US" sz="4294" spc="47">
              <a:solidFill>
                <a:srgbClr val="000000"/>
              </a:solidFill>
              <a:latin typeface="Glacial Indifference"/>
              <a:ea typeface="Glacial Indifference"/>
              <a:cs typeface="Glacial Indifference"/>
              <a:sym typeface="Glacial Indifference"/>
            </a:endParaRPr>
          </a:p>
        </p:txBody>
      </p:sp>
      <p:sp>
        <p:nvSpPr>
          <p:cNvPr id="4" name="Freeform 4"/>
          <p:cNvSpPr/>
          <p:nvPr/>
        </p:nvSpPr>
        <p:spPr>
          <a:xfrm rot="-1419751">
            <a:off x="-1904602" y="2666149"/>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5" name="Freeform 5"/>
          <p:cNvSpPr/>
          <p:nvPr/>
        </p:nvSpPr>
        <p:spPr>
          <a:xfrm flipH="1">
            <a:off x="-4168647" y="7013108"/>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6" name="Freeform 6"/>
          <p:cNvSpPr/>
          <p:nvPr/>
        </p:nvSpPr>
        <p:spPr>
          <a:xfrm rot="7989200">
            <a:off x="-2037885" y="-379852"/>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7" name="Freeform 7"/>
          <p:cNvSpPr/>
          <p:nvPr/>
        </p:nvSpPr>
        <p:spPr>
          <a:xfrm>
            <a:off x="9836714" y="7274495"/>
            <a:ext cx="10338976" cy="5301075"/>
          </a:xfrm>
          <a:custGeom>
            <a:avLst/>
            <a:gdLst/>
            <a:ahLst/>
            <a:cxnLst/>
            <a:rect l="l" t="t" r="r" b="b"/>
            <a:pathLst>
              <a:path w="10338976" h="5301075">
                <a:moveTo>
                  <a:pt x="0" y="0"/>
                </a:moveTo>
                <a:lnTo>
                  <a:pt x="10338976" y="0"/>
                </a:lnTo>
                <a:lnTo>
                  <a:pt x="10338976" y="5301075"/>
                </a:lnTo>
                <a:lnTo>
                  <a:pt x="0" y="530107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8" name="Freeform 8"/>
          <p:cNvSpPr/>
          <p:nvPr/>
        </p:nvSpPr>
        <p:spPr>
          <a:xfrm rot="-8658663" flipH="1">
            <a:off x="13321962" y="-948507"/>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10" name="TextBox 10"/>
          <p:cNvSpPr txBox="1"/>
          <p:nvPr/>
        </p:nvSpPr>
        <p:spPr>
          <a:xfrm>
            <a:off x="3855263" y="6185658"/>
            <a:ext cx="10990286" cy="431612"/>
          </a:xfrm>
          <a:prstGeom prst="rect">
            <a:avLst/>
          </a:prstGeom>
        </p:spPr>
        <p:txBody>
          <a:bodyPr lIns="0" tIns="0" rIns="0" bIns="0" rtlCol="0" anchor="t">
            <a:spAutoFit/>
          </a:bodyPr>
          <a:lstStyle/>
          <a:p>
            <a:pPr marL="541348" lvl="1" indent="-270674" algn="l">
              <a:lnSpc>
                <a:spcPts val="3510"/>
              </a:lnSpc>
              <a:buFont typeface="Arial"/>
              <a:buChar char="•"/>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5871030" y="346884"/>
            <a:ext cx="6545941" cy="17239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Practical Deploment</a:t>
            </a:r>
          </a:p>
        </p:txBody>
      </p:sp>
      <p:sp>
        <p:nvSpPr>
          <p:cNvPr id="3" name="TextBox 3"/>
          <p:cNvSpPr txBox="1"/>
          <p:nvPr/>
        </p:nvSpPr>
        <p:spPr>
          <a:xfrm>
            <a:off x="2005663" y="3233335"/>
            <a:ext cx="26001078" cy="4164151"/>
          </a:xfrm>
          <a:prstGeom prst="rect">
            <a:avLst/>
          </a:prstGeom>
        </p:spPr>
        <p:txBody>
          <a:bodyPr lIns="0" tIns="0" rIns="0" bIns="0" rtlCol="0" anchor="t">
            <a:spAutoFit/>
          </a:bodyPr>
          <a:lstStyle/>
          <a:p>
            <a:pPr marL="1280733" lvl="1" indent="-640366" algn="l">
              <a:lnSpc>
                <a:spcPts val="8304"/>
              </a:lnSpc>
              <a:buFont typeface="Arial"/>
              <a:buChar char="•"/>
            </a:pPr>
            <a:r>
              <a:rPr lang="en-US" sz="5932" spc="65">
                <a:solidFill>
                  <a:srgbClr val="000000"/>
                </a:solidFill>
                <a:latin typeface="Glacial Indifference"/>
                <a:ea typeface="Glacial Indifference"/>
                <a:cs typeface="Glacial Indifference"/>
                <a:sym typeface="Glacial Indifference"/>
              </a:rPr>
              <a:t>Interactive dashboards for policymakers</a:t>
            </a:r>
          </a:p>
          <a:p>
            <a:pPr marL="1280733" lvl="1" indent="-640366" algn="l">
              <a:lnSpc>
                <a:spcPts val="8304"/>
              </a:lnSpc>
              <a:buFont typeface="Arial"/>
              <a:buChar char="•"/>
            </a:pPr>
            <a:r>
              <a:rPr lang="en-US" sz="5932" spc="65">
                <a:solidFill>
                  <a:srgbClr val="000000"/>
                </a:solidFill>
                <a:latin typeface="Glacial Indifference"/>
                <a:ea typeface="Glacial Indifference"/>
                <a:cs typeface="Glacial Indifference"/>
                <a:sym typeface="Glacial Indifference"/>
              </a:rPr>
              <a:t> API deployment for agricultural agencies</a:t>
            </a:r>
          </a:p>
          <a:p>
            <a:pPr marL="1280733" lvl="1" indent="-640366" algn="l">
              <a:lnSpc>
                <a:spcPts val="8304"/>
              </a:lnSpc>
              <a:buFont typeface="Arial"/>
              <a:buChar char="•"/>
            </a:pPr>
            <a:r>
              <a:rPr lang="en-US" sz="5932" spc="65">
                <a:solidFill>
                  <a:srgbClr val="000000"/>
                </a:solidFill>
                <a:latin typeface="Glacial Indifference"/>
                <a:ea typeface="Glacial Indifference"/>
                <a:cs typeface="Glacial Indifference"/>
                <a:sym typeface="Glacial Indifference"/>
              </a:rPr>
              <a:t>Visualization tools for farmer cooperatives</a:t>
            </a:r>
          </a:p>
          <a:p>
            <a:pPr algn="l">
              <a:lnSpc>
                <a:spcPts val="8304"/>
              </a:lnSpc>
            </a:pPr>
            <a:endParaRPr lang="en-US" sz="5932" spc="65">
              <a:solidFill>
                <a:srgbClr val="000000"/>
              </a:solidFill>
              <a:latin typeface="Glacial Indifference"/>
              <a:ea typeface="Glacial Indifference"/>
              <a:cs typeface="Glacial Indifference"/>
              <a:sym typeface="Glacial Indifference"/>
            </a:endParaRPr>
          </a:p>
        </p:txBody>
      </p:sp>
      <p:sp>
        <p:nvSpPr>
          <p:cNvPr id="4" name="Freeform 4"/>
          <p:cNvSpPr/>
          <p:nvPr/>
        </p:nvSpPr>
        <p:spPr>
          <a:xfrm rot="-1419751">
            <a:off x="-1904602" y="2666149"/>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5" name="Freeform 5"/>
          <p:cNvSpPr/>
          <p:nvPr/>
        </p:nvSpPr>
        <p:spPr>
          <a:xfrm flipH="1">
            <a:off x="-4168647" y="7013108"/>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6" name="Freeform 6"/>
          <p:cNvSpPr/>
          <p:nvPr/>
        </p:nvSpPr>
        <p:spPr>
          <a:xfrm rot="7989200">
            <a:off x="-2037885" y="-379852"/>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7" name="Freeform 7"/>
          <p:cNvSpPr/>
          <p:nvPr/>
        </p:nvSpPr>
        <p:spPr>
          <a:xfrm>
            <a:off x="9836714" y="7274495"/>
            <a:ext cx="10338976" cy="5301075"/>
          </a:xfrm>
          <a:custGeom>
            <a:avLst/>
            <a:gdLst/>
            <a:ahLst/>
            <a:cxnLst/>
            <a:rect l="l" t="t" r="r" b="b"/>
            <a:pathLst>
              <a:path w="10338976" h="5301075">
                <a:moveTo>
                  <a:pt x="0" y="0"/>
                </a:moveTo>
                <a:lnTo>
                  <a:pt x="10338976" y="0"/>
                </a:lnTo>
                <a:lnTo>
                  <a:pt x="10338976" y="5301075"/>
                </a:lnTo>
                <a:lnTo>
                  <a:pt x="0" y="530107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8" name="Freeform 8"/>
          <p:cNvSpPr/>
          <p:nvPr/>
        </p:nvSpPr>
        <p:spPr>
          <a:xfrm rot="-8658663" flipH="1">
            <a:off x="13321962" y="-948507"/>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5871030" y="1185084"/>
            <a:ext cx="6545941" cy="8857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Conclusion</a:t>
            </a:r>
          </a:p>
        </p:txBody>
      </p:sp>
      <p:sp>
        <p:nvSpPr>
          <p:cNvPr id="3" name="TextBox 3"/>
          <p:cNvSpPr txBox="1"/>
          <p:nvPr/>
        </p:nvSpPr>
        <p:spPr>
          <a:xfrm>
            <a:off x="2226941" y="2879573"/>
            <a:ext cx="18169358" cy="3602226"/>
          </a:xfrm>
          <a:prstGeom prst="rect">
            <a:avLst/>
          </a:prstGeom>
        </p:spPr>
        <p:txBody>
          <a:bodyPr lIns="0" tIns="0" rIns="0" bIns="0" rtlCol="0" anchor="t">
            <a:spAutoFit/>
          </a:bodyPr>
          <a:lstStyle/>
          <a:p>
            <a:pPr algn="l">
              <a:lnSpc>
                <a:spcPts val="5803"/>
              </a:lnSpc>
            </a:pPr>
            <a:endParaRPr/>
          </a:p>
          <a:p>
            <a:pPr algn="l">
              <a:lnSpc>
                <a:spcPts val="5803"/>
              </a:lnSpc>
            </a:pPr>
            <a:r>
              <a:rPr lang="en-US" sz="4145" spc="45">
                <a:solidFill>
                  <a:srgbClr val="000000"/>
                </a:solidFill>
                <a:latin typeface="Glacial Indifference"/>
                <a:ea typeface="Glacial Indifference"/>
                <a:cs typeface="Glacial Indifference"/>
                <a:sym typeface="Glacial Indifference"/>
              </a:rPr>
              <a:t>Ensemble models provide robust predictions for crop yield in Kenya</a:t>
            </a:r>
          </a:p>
          <a:p>
            <a:pPr algn="l">
              <a:lnSpc>
                <a:spcPts val="5803"/>
              </a:lnSpc>
            </a:pPr>
            <a:r>
              <a:rPr lang="en-US" sz="4145" spc="45">
                <a:solidFill>
                  <a:srgbClr val="000000"/>
                </a:solidFill>
                <a:latin typeface="Glacial Indifference"/>
                <a:ea typeface="Glacial Indifference"/>
                <a:cs typeface="Glacial Indifference"/>
                <a:sym typeface="Glacial Indifference"/>
              </a:rPr>
              <a:t>Random Forest selected as final model</a:t>
            </a:r>
          </a:p>
          <a:p>
            <a:pPr algn="l">
              <a:lnSpc>
                <a:spcPts val="5803"/>
              </a:lnSpc>
            </a:pPr>
            <a:r>
              <a:rPr lang="en-US" sz="4145" spc="45">
                <a:solidFill>
                  <a:srgbClr val="000000"/>
                </a:solidFill>
                <a:latin typeface="Glacial Indifference"/>
                <a:ea typeface="Glacial Indifference"/>
                <a:cs typeface="Glacial Indifference"/>
                <a:sym typeface="Glacial Indifference"/>
              </a:rPr>
              <a:t>Future integration of climate and soil data will improve accuracy</a:t>
            </a:r>
          </a:p>
          <a:p>
            <a:pPr algn="l">
              <a:lnSpc>
                <a:spcPts val="5803"/>
              </a:lnSpc>
            </a:pPr>
            <a:r>
              <a:rPr lang="en-US" sz="4145" spc="45">
                <a:solidFill>
                  <a:srgbClr val="000000"/>
                </a:solidFill>
                <a:latin typeface="Glacial Indifference"/>
                <a:ea typeface="Glacial Indifference"/>
                <a:cs typeface="Glacial Indifference"/>
                <a:sym typeface="Glacial Indifference"/>
              </a:rPr>
              <a:t>Contribution: supports food security and agricultural planning</a:t>
            </a:r>
          </a:p>
        </p:txBody>
      </p:sp>
      <p:sp>
        <p:nvSpPr>
          <p:cNvPr id="4" name="Freeform 4"/>
          <p:cNvSpPr/>
          <p:nvPr/>
        </p:nvSpPr>
        <p:spPr>
          <a:xfrm rot="-1419751">
            <a:off x="-1904602" y="2666149"/>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5" name="Freeform 5"/>
          <p:cNvSpPr/>
          <p:nvPr/>
        </p:nvSpPr>
        <p:spPr>
          <a:xfrm flipH="1">
            <a:off x="-4206219" y="6830475"/>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6" name="Freeform 6"/>
          <p:cNvSpPr/>
          <p:nvPr/>
        </p:nvSpPr>
        <p:spPr>
          <a:xfrm rot="7989200">
            <a:off x="-1070108" y="13483"/>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7" name="Freeform 7"/>
          <p:cNvSpPr/>
          <p:nvPr/>
        </p:nvSpPr>
        <p:spPr>
          <a:xfrm>
            <a:off x="9226145" y="6481799"/>
            <a:ext cx="10338976" cy="5301075"/>
          </a:xfrm>
          <a:custGeom>
            <a:avLst/>
            <a:gdLst/>
            <a:ahLst/>
            <a:cxnLst/>
            <a:rect l="l" t="t" r="r" b="b"/>
            <a:pathLst>
              <a:path w="10338976" h="5301075">
                <a:moveTo>
                  <a:pt x="0" y="0"/>
                </a:moveTo>
                <a:lnTo>
                  <a:pt x="10338977" y="0"/>
                </a:lnTo>
                <a:lnTo>
                  <a:pt x="10338977" y="5301075"/>
                </a:lnTo>
                <a:lnTo>
                  <a:pt x="0" y="530107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8" name="Freeform 8"/>
          <p:cNvSpPr/>
          <p:nvPr/>
        </p:nvSpPr>
        <p:spPr>
          <a:xfrm rot="-8658663" flipH="1">
            <a:off x="12807612" y="13483"/>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Freeform 2"/>
          <p:cNvSpPr/>
          <p:nvPr/>
        </p:nvSpPr>
        <p:spPr>
          <a:xfrm flipH="1">
            <a:off x="-5236318" y="5513601"/>
            <a:ext cx="13951387" cy="7153257"/>
          </a:xfrm>
          <a:custGeom>
            <a:avLst/>
            <a:gdLst/>
            <a:ahLst/>
            <a:cxnLst/>
            <a:rect l="l" t="t" r="r" b="b"/>
            <a:pathLst>
              <a:path w="13951387" h="7153257">
                <a:moveTo>
                  <a:pt x="13951387" y="0"/>
                </a:moveTo>
                <a:lnTo>
                  <a:pt x="0" y="0"/>
                </a:lnTo>
                <a:lnTo>
                  <a:pt x="0" y="7153257"/>
                </a:lnTo>
                <a:lnTo>
                  <a:pt x="13951387" y="7153257"/>
                </a:lnTo>
                <a:lnTo>
                  <a:pt x="13951387"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TextBox 3"/>
          <p:cNvSpPr txBox="1"/>
          <p:nvPr/>
        </p:nvSpPr>
        <p:spPr>
          <a:xfrm>
            <a:off x="3645977" y="2865351"/>
            <a:ext cx="10724648" cy="4553852"/>
          </a:xfrm>
          <a:prstGeom prst="rect">
            <a:avLst/>
          </a:prstGeom>
        </p:spPr>
        <p:txBody>
          <a:bodyPr lIns="0" tIns="0" rIns="0" bIns="0" rtlCol="0" anchor="t">
            <a:spAutoFit/>
          </a:bodyPr>
          <a:lstStyle/>
          <a:p>
            <a:pPr algn="ctr">
              <a:lnSpc>
                <a:spcPts val="17426"/>
              </a:lnSpc>
            </a:pPr>
            <a:r>
              <a:rPr lang="en-US" sz="17965">
                <a:solidFill>
                  <a:srgbClr val="384A1C"/>
                </a:solidFill>
                <a:latin typeface="Bree Serif"/>
                <a:ea typeface="Bree Serif"/>
                <a:cs typeface="Bree Serif"/>
                <a:sym typeface="Bree Serif"/>
              </a:rPr>
              <a:t>Thank You</a:t>
            </a:r>
          </a:p>
        </p:txBody>
      </p:sp>
      <p:sp>
        <p:nvSpPr>
          <p:cNvPr id="4" name="Freeform 4"/>
          <p:cNvSpPr/>
          <p:nvPr/>
        </p:nvSpPr>
        <p:spPr>
          <a:xfrm rot="7989200">
            <a:off x="-2037885" y="-379852"/>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a:off x="8237497" y="5849742"/>
            <a:ext cx="13295794" cy="6817116"/>
          </a:xfrm>
          <a:custGeom>
            <a:avLst/>
            <a:gdLst/>
            <a:ahLst/>
            <a:cxnLst/>
            <a:rect l="l" t="t" r="r" b="b"/>
            <a:pathLst>
              <a:path w="13295794" h="6817116">
                <a:moveTo>
                  <a:pt x="0" y="0"/>
                </a:moveTo>
                <a:lnTo>
                  <a:pt x="13295793" y="0"/>
                </a:lnTo>
                <a:lnTo>
                  <a:pt x="13295793" y="6817116"/>
                </a:lnTo>
                <a:lnTo>
                  <a:pt x="0" y="6817116"/>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rot="-8658663" flipH="1">
            <a:off x="13321962" y="-948507"/>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7" name="Freeform 7"/>
          <p:cNvSpPr/>
          <p:nvPr/>
        </p:nvSpPr>
        <p:spPr>
          <a:xfrm rot="-1419751">
            <a:off x="14328499"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8">
              <a:alphaModFix amt="43000"/>
              <a:extLst>
                <a:ext uri="{96DAC541-7B7A-43D3-8B79-37D633B846F1}">
                  <asvg:svgBlip xmlns:asvg="http://schemas.microsoft.com/office/drawing/2016/SVG/main" xmlns="" r:embed="rId9"/>
                </a:ext>
              </a:extLst>
            </a:blip>
            <a:stretch>
              <a:fillRect/>
            </a:stretch>
          </a:blipFill>
        </p:spPr>
      </p:sp>
      <p:sp>
        <p:nvSpPr>
          <p:cNvPr id="8" name="Freeform 8"/>
          <p:cNvSpPr/>
          <p:nvPr/>
        </p:nvSpPr>
        <p:spPr>
          <a:xfrm rot="2700000" flipH="1">
            <a:off x="7096790" y="-2057400"/>
            <a:ext cx="3823023" cy="4114800"/>
          </a:xfrm>
          <a:custGeom>
            <a:avLst/>
            <a:gdLst/>
            <a:ahLst/>
            <a:cxnLst/>
            <a:rect l="l" t="t" r="r" b="b"/>
            <a:pathLst>
              <a:path w="3823023" h="4114800">
                <a:moveTo>
                  <a:pt x="3823023" y="0"/>
                </a:moveTo>
                <a:lnTo>
                  <a:pt x="0" y="0"/>
                </a:lnTo>
                <a:lnTo>
                  <a:pt x="0" y="4114800"/>
                </a:lnTo>
                <a:lnTo>
                  <a:pt x="3823023" y="4114800"/>
                </a:lnTo>
                <a:lnTo>
                  <a:pt x="3823023" y="0"/>
                </a:lnTo>
                <a:close/>
              </a:path>
            </a:pathLst>
          </a:custGeom>
          <a:blipFill>
            <a:blip r:embed="rId8">
              <a:alphaModFix amt="43000"/>
              <a:extLst>
                <a:ext uri="{96DAC541-7B7A-43D3-8B79-37D633B846F1}">
                  <asvg:svgBlip xmlns:asvg="http://schemas.microsoft.com/office/drawing/2016/SVG/main" xmlns="" r:embed="rId9"/>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5871030" y="1186142"/>
            <a:ext cx="6545941" cy="8857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Our Team</a:t>
            </a:r>
          </a:p>
        </p:txBody>
      </p:sp>
      <p:sp>
        <p:nvSpPr>
          <p:cNvPr id="3" name="TextBox 3"/>
          <p:cNvSpPr txBox="1"/>
          <p:nvPr/>
        </p:nvSpPr>
        <p:spPr>
          <a:xfrm>
            <a:off x="3051134" y="3137718"/>
            <a:ext cx="11724404" cy="6715324"/>
          </a:xfrm>
          <a:prstGeom prst="rect">
            <a:avLst/>
          </a:prstGeom>
        </p:spPr>
        <p:txBody>
          <a:bodyPr lIns="0" tIns="0" rIns="0" bIns="0" rtlCol="0" anchor="t">
            <a:spAutoFit/>
          </a:bodyPr>
          <a:lstStyle/>
          <a:p>
            <a:pPr algn="ctr">
              <a:lnSpc>
                <a:spcPts val="8914"/>
              </a:lnSpc>
            </a:pPr>
            <a:r>
              <a:rPr lang="en-US" sz="6367" spc="70">
                <a:solidFill>
                  <a:srgbClr val="000000"/>
                </a:solidFill>
                <a:latin typeface="Glacial Indifference"/>
                <a:ea typeface="Glacial Indifference"/>
                <a:cs typeface="Glacial Indifference"/>
                <a:sym typeface="Glacial Indifference"/>
              </a:rPr>
              <a:t>Ray Onsongo</a:t>
            </a:r>
          </a:p>
          <a:p>
            <a:pPr algn="ctr">
              <a:lnSpc>
                <a:spcPts val="8914"/>
              </a:lnSpc>
            </a:pPr>
            <a:r>
              <a:rPr lang="en-US" sz="6367" spc="70">
                <a:solidFill>
                  <a:srgbClr val="000000"/>
                </a:solidFill>
                <a:latin typeface="Glacial Indifference"/>
                <a:ea typeface="Glacial Indifference"/>
                <a:cs typeface="Glacial Indifference"/>
                <a:sym typeface="Glacial Indifference"/>
              </a:rPr>
              <a:t>Abigael Musyoka</a:t>
            </a:r>
          </a:p>
          <a:p>
            <a:pPr algn="ctr">
              <a:lnSpc>
                <a:spcPts val="8914"/>
              </a:lnSpc>
            </a:pPr>
            <a:r>
              <a:rPr lang="en-US" sz="6367" spc="70">
                <a:solidFill>
                  <a:srgbClr val="000000"/>
                </a:solidFill>
                <a:latin typeface="Glacial Indifference"/>
                <a:ea typeface="Glacial Indifference"/>
                <a:cs typeface="Glacial Indifference"/>
                <a:sym typeface="Glacial Indifference"/>
              </a:rPr>
              <a:t>Marylyne Ingwe</a:t>
            </a:r>
          </a:p>
          <a:p>
            <a:pPr algn="ctr">
              <a:lnSpc>
                <a:spcPts val="8914"/>
              </a:lnSpc>
            </a:pPr>
            <a:r>
              <a:rPr lang="en-US" sz="6367" spc="70">
                <a:solidFill>
                  <a:srgbClr val="000000"/>
                </a:solidFill>
                <a:latin typeface="Glacial Indifference"/>
                <a:ea typeface="Glacial Indifference"/>
                <a:cs typeface="Glacial Indifference"/>
                <a:sym typeface="Glacial Indifference"/>
              </a:rPr>
              <a:t>Elizabeth Kiluu</a:t>
            </a:r>
          </a:p>
          <a:p>
            <a:pPr algn="ctr">
              <a:lnSpc>
                <a:spcPts val="8914"/>
              </a:lnSpc>
            </a:pPr>
            <a:r>
              <a:rPr lang="en-US" sz="6367" spc="70">
                <a:solidFill>
                  <a:srgbClr val="000000"/>
                </a:solidFill>
                <a:latin typeface="Glacial Indifference"/>
                <a:ea typeface="Glacial Indifference"/>
                <a:cs typeface="Glacial Indifference"/>
                <a:sym typeface="Glacial Indifference"/>
              </a:rPr>
              <a:t>Pauline Kimenzu</a:t>
            </a:r>
          </a:p>
          <a:p>
            <a:pPr algn="ctr">
              <a:lnSpc>
                <a:spcPts val="8914"/>
              </a:lnSpc>
            </a:pPr>
            <a:r>
              <a:rPr lang="en-US" sz="6367" spc="70">
                <a:solidFill>
                  <a:srgbClr val="000000"/>
                </a:solidFill>
                <a:latin typeface="Glacial Indifference"/>
                <a:ea typeface="Glacial Indifference"/>
                <a:cs typeface="Glacial Indifference"/>
                <a:sym typeface="Glacial Indifference"/>
              </a:rPr>
              <a:t>MaryBennah Kuloba</a:t>
            </a:r>
          </a:p>
        </p:txBody>
      </p:sp>
      <p:sp>
        <p:nvSpPr>
          <p:cNvPr id="4" name="TextBox 4"/>
          <p:cNvSpPr txBox="1"/>
          <p:nvPr/>
        </p:nvSpPr>
        <p:spPr>
          <a:xfrm>
            <a:off x="2583446" y="2055798"/>
            <a:ext cx="11724404" cy="1095572"/>
          </a:xfrm>
          <a:prstGeom prst="rect">
            <a:avLst/>
          </a:prstGeom>
        </p:spPr>
        <p:txBody>
          <a:bodyPr lIns="0" tIns="0" rIns="0" bIns="0" rtlCol="0" anchor="t">
            <a:spAutoFit/>
          </a:bodyPr>
          <a:lstStyle/>
          <a:p>
            <a:pPr algn="ctr">
              <a:lnSpc>
                <a:spcPts val="8914"/>
              </a:lnSpc>
            </a:pPr>
            <a:r>
              <a:rPr lang="en-US" sz="6367" spc="70">
                <a:solidFill>
                  <a:srgbClr val="000000"/>
                </a:solidFill>
                <a:latin typeface="Glacial Indifference"/>
                <a:ea typeface="Glacial Indifference"/>
                <a:cs typeface="Glacial Indifference"/>
                <a:sym typeface="Glacial Indifference"/>
              </a:rPr>
              <a:t>Kennedy Wamwati</a:t>
            </a:r>
          </a:p>
        </p:txBody>
      </p:sp>
      <p:sp>
        <p:nvSpPr>
          <p:cNvPr id="5" name="Freeform 5"/>
          <p:cNvSpPr/>
          <p:nvPr/>
        </p:nvSpPr>
        <p:spPr>
          <a:xfrm rot="-1419751">
            <a:off x="-1904602" y="2666149"/>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6" name="Freeform 6"/>
          <p:cNvSpPr/>
          <p:nvPr/>
        </p:nvSpPr>
        <p:spPr>
          <a:xfrm flipH="1">
            <a:off x="-4977744" y="7274495"/>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7" name="Freeform 7"/>
          <p:cNvSpPr/>
          <p:nvPr/>
        </p:nvSpPr>
        <p:spPr>
          <a:xfrm rot="7989200">
            <a:off x="-2037885" y="-379852"/>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8" name="Freeform 8"/>
          <p:cNvSpPr/>
          <p:nvPr/>
        </p:nvSpPr>
        <p:spPr>
          <a:xfrm>
            <a:off x="11408339" y="7021529"/>
            <a:ext cx="10338976" cy="5301075"/>
          </a:xfrm>
          <a:custGeom>
            <a:avLst/>
            <a:gdLst/>
            <a:ahLst/>
            <a:cxnLst/>
            <a:rect l="l" t="t" r="r" b="b"/>
            <a:pathLst>
              <a:path w="10338976" h="5301075">
                <a:moveTo>
                  <a:pt x="0" y="0"/>
                </a:moveTo>
                <a:lnTo>
                  <a:pt x="10338976" y="0"/>
                </a:lnTo>
                <a:lnTo>
                  <a:pt x="10338976" y="5301076"/>
                </a:lnTo>
                <a:lnTo>
                  <a:pt x="0" y="5301076"/>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9" name="Freeform 9"/>
          <p:cNvSpPr/>
          <p:nvPr/>
        </p:nvSpPr>
        <p:spPr>
          <a:xfrm rot="-8658663" flipH="1">
            <a:off x="13321962" y="-948507"/>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10" name="Freeform 10"/>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5871030" y="346884"/>
            <a:ext cx="6545941" cy="17239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Business Understanding</a:t>
            </a:r>
          </a:p>
        </p:txBody>
      </p:sp>
      <p:sp>
        <p:nvSpPr>
          <p:cNvPr id="3" name="TextBox 3"/>
          <p:cNvSpPr txBox="1"/>
          <p:nvPr/>
        </p:nvSpPr>
        <p:spPr>
          <a:xfrm>
            <a:off x="1028700" y="2665223"/>
            <a:ext cx="16791062" cy="4301094"/>
          </a:xfrm>
          <a:prstGeom prst="rect">
            <a:avLst/>
          </a:prstGeom>
        </p:spPr>
        <p:txBody>
          <a:bodyPr lIns="0" tIns="0" rIns="0" bIns="0" rtlCol="0" anchor="t">
            <a:spAutoFit/>
          </a:bodyPr>
          <a:lstStyle/>
          <a:p>
            <a:pPr algn="l">
              <a:lnSpc>
                <a:spcPts val="4938"/>
              </a:lnSpc>
            </a:pPr>
            <a:r>
              <a:rPr lang="en-US" sz="3527" spc="38">
                <a:solidFill>
                  <a:srgbClr val="000000"/>
                </a:solidFill>
                <a:latin typeface="Glacial Indifference"/>
                <a:ea typeface="Glacial Indifference"/>
                <a:cs typeface="Glacial Indifference"/>
                <a:sym typeface="Glacial Indifference"/>
              </a:rPr>
              <a:t>Agricultural production in Kenya is highly sensitive to climatic variability, land-use dynamics, and long-term structural transformation. Reliable prediction of crop production is therefore critical for food security planning, early warning systems, and evidence-based agricultural policy formulation. This project evaluates the performance of baseline statistical models and ensemble machine learning methods in predicting crop production in Kenya, with particular attention to methodological rigor, temporal structure, and avoidance of target leakage.</a:t>
            </a:r>
          </a:p>
        </p:txBody>
      </p:sp>
      <p:sp>
        <p:nvSpPr>
          <p:cNvPr id="4" name="Freeform 4"/>
          <p:cNvSpPr/>
          <p:nvPr/>
        </p:nvSpPr>
        <p:spPr>
          <a:xfrm rot="-1419751">
            <a:off x="-1904602" y="2666149"/>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5" name="Freeform 5"/>
          <p:cNvSpPr/>
          <p:nvPr/>
        </p:nvSpPr>
        <p:spPr>
          <a:xfrm flipH="1">
            <a:off x="-4168647" y="7013108"/>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6" name="Freeform 6"/>
          <p:cNvSpPr/>
          <p:nvPr/>
        </p:nvSpPr>
        <p:spPr>
          <a:xfrm rot="7989200">
            <a:off x="-2037885" y="-379852"/>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7" name="Freeform 7"/>
          <p:cNvSpPr/>
          <p:nvPr/>
        </p:nvSpPr>
        <p:spPr>
          <a:xfrm>
            <a:off x="9836714" y="7274495"/>
            <a:ext cx="10338976" cy="5301075"/>
          </a:xfrm>
          <a:custGeom>
            <a:avLst/>
            <a:gdLst/>
            <a:ahLst/>
            <a:cxnLst/>
            <a:rect l="l" t="t" r="r" b="b"/>
            <a:pathLst>
              <a:path w="10338976" h="5301075">
                <a:moveTo>
                  <a:pt x="0" y="0"/>
                </a:moveTo>
                <a:lnTo>
                  <a:pt x="10338976" y="0"/>
                </a:lnTo>
                <a:lnTo>
                  <a:pt x="10338976" y="5301075"/>
                </a:lnTo>
                <a:lnTo>
                  <a:pt x="0" y="530107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8" name="Freeform 8"/>
          <p:cNvSpPr/>
          <p:nvPr/>
        </p:nvSpPr>
        <p:spPr>
          <a:xfrm rot="-8658663" flipH="1">
            <a:off x="13321962" y="-948507"/>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5871030" y="1185084"/>
            <a:ext cx="6545941" cy="8857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Data Sources</a:t>
            </a:r>
          </a:p>
        </p:txBody>
      </p:sp>
      <p:sp>
        <p:nvSpPr>
          <p:cNvPr id="3" name="Freeform 3"/>
          <p:cNvSpPr/>
          <p:nvPr/>
        </p:nvSpPr>
        <p:spPr>
          <a:xfrm rot="-1419751">
            <a:off x="-1904602" y="2666149"/>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4" name="Freeform 4"/>
          <p:cNvSpPr/>
          <p:nvPr/>
        </p:nvSpPr>
        <p:spPr>
          <a:xfrm flipH="1">
            <a:off x="-2569628" y="5727233"/>
            <a:ext cx="10848774" cy="5562462"/>
          </a:xfrm>
          <a:custGeom>
            <a:avLst/>
            <a:gdLst/>
            <a:ahLst/>
            <a:cxnLst/>
            <a:rect l="l" t="t" r="r" b="b"/>
            <a:pathLst>
              <a:path w="10848774" h="5562462">
                <a:moveTo>
                  <a:pt x="10848775" y="0"/>
                </a:moveTo>
                <a:lnTo>
                  <a:pt x="0" y="0"/>
                </a:lnTo>
                <a:lnTo>
                  <a:pt x="0" y="5562462"/>
                </a:lnTo>
                <a:lnTo>
                  <a:pt x="10848775" y="5562462"/>
                </a:lnTo>
                <a:lnTo>
                  <a:pt x="10848775"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5" name="Freeform 5"/>
          <p:cNvSpPr/>
          <p:nvPr/>
        </p:nvSpPr>
        <p:spPr>
          <a:xfrm rot="7989200">
            <a:off x="-3238035" y="-1637152"/>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6" name="Freeform 6"/>
          <p:cNvSpPr/>
          <p:nvPr/>
        </p:nvSpPr>
        <p:spPr>
          <a:xfrm>
            <a:off x="9836714" y="7274495"/>
            <a:ext cx="10338976" cy="5301075"/>
          </a:xfrm>
          <a:custGeom>
            <a:avLst/>
            <a:gdLst/>
            <a:ahLst/>
            <a:cxnLst/>
            <a:rect l="l" t="t" r="r" b="b"/>
            <a:pathLst>
              <a:path w="10338976" h="5301075">
                <a:moveTo>
                  <a:pt x="0" y="0"/>
                </a:moveTo>
                <a:lnTo>
                  <a:pt x="10338976" y="0"/>
                </a:lnTo>
                <a:lnTo>
                  <a:pt x="10338976" y="5301075"/>
                </a:lnTo>
                <a:lnTo>
                  <a:pt x="0" y="530107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7" name="Freeform 7"/>
          <p:cNvSpPr/>
          <p:nvPr/>
        </p:nvSpPr>
        <p:spPr>
          <a:xfrm rot="-8658663" flipH="1">
            <a:off x="15489234" y="-1637152"/>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8" name="Freeform 8"/>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9" name="TextBox 9"/>
          <p:cNvSpPr txBox="1"/>
          <p:nvPr/>
        </p:nvSpPr>
        <p:spPr>
          <a:xfrm>
            <a:off x="1831996" y="2527384"/>
            <a:ext cx="15987766" cy="4987109"/>
          </a:xfrm>
          <a:prstGeom prst="rect">
            <a:avLst/>
          </a:prstGeom>
        </p:spPr>
        <p:txBody>
          <a:bodyPr lIns="0" tIns="0" rIns="0" bIns="0" rtlCol="0" anchor="t">
            <a:spAutoFit/>
          </a:bodyPr>
          <a:lstStyle/>
          <a:p>
            <a:pPr algn="ctr">
              <a:lnSpc>
                <a:spcPts val="9958"/>
              </a:lnSpc>
              <a:spcBef>
                <a:spcPct val="0"/>
              </a:spcBef>
            </a:pPr>
            <a:r>
              <a:rPr lang="en-US" sz="7113">
                <a:solidFill>
                  <a:srgbClr val="384A1C"/>
                </a:solidFill>
                <a:latin typeface="Bree Serif"/>
                <a:ea typeface="Bree Serif"/>
                <a:cs typeface="Bree Serif"/>
                <a:sym typeface="Bree Serif"/>
              </a:rPr>
              <a:t>The dataset is sourced from FAOSTAT and contains annual observations of crops and livestock products in Kenya from 1961 to 2021.</a:t>
            </a:r>
          </a:p>
        </p:txBody>
      </p:sp>
      <p:sp>
        <p:nvSpPr>
          <p:cNvPr id="10" name="Freeform 10"/>
          <p:cNvSpPr/>
          <p:nvPr/>
        </p:nvSpPr>
        <p:spPr>
          <a:xfrm flipH="1">
            <a:off x="-4977744" y="8202075"/>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3885241" y="1185084"/>
            <a:ext cx="10517519" cy="8857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Data Analysis Scope</a:t>
            </a:r>
          </a:p>
        </p:txBody>
      </p:sp>
      <p:sp>
        <p:nvSpPr>
          <p:cNvPr id="3" name="TextBox 3"/>
          <p:cNvSpPr txBox="1"/>
          <p:nvPr/>
        </p:nvSpPr>
        <p:spPr>
          <a:xfrm>
            <a:off x="693887" y="2934147"/>
            <a:ext cx="16674880" cy="4501460"/>
          </a:xfrm>
          <a:prstGeom prst="rect">
            <a:avLst/>
          </a:prstGeom>
        </p:spPr>
        <p:txBody>
          <a:bodyPr lIns="0" tIns="0" rIns="0" bIns="0" rtlCol="0" anchor="t">
            <a:spAutoFit/>
          </a:bodyPr>
          <a:lstStyle/>
          <a:p>
            <a:pPr algn="l">
              <a:lnSpc>
                <a:spcPts val="5159"/>
              </a:lnSpc>
            </a:pPr>
            <a:r>
              <a:rPr lang="en-US" sz="3685" spc="40">
                <a:solidFill>
                  <a:srgbClr val="000000"/>
                </a:solidFill>
                <a:latin typeface="Glacial Indifference"/>
                <a:ea typeface="Glacial Indifference"/>
                <a:cs typeface="Glacial Indifference"/>
                <a:sym typeface="Glacial Indifference"/>
              </a:rPr>
              <a:t>This project focuses exclusively on crop production, retaining only the following elements:</a:t>
            </a:r>
          </a:p>
          <a:p>
            <a:pPr marL="795735" lvl="1" indent="-397868" algn="l">
              <a:lnSpc>
                <a:spcPts val="5159"/>
              </a:lnSpc>
              <a:buAutoNum type="arabicPeriod"/>
            </a:pPr>
            <a:r>
              <a:rPr lang="en-US" sz="3685" spc="40">
                <a:solidFill>
                  <a:srgbClr val="000000"/>
                </a:solidFill>
                <a:latin typeface="Glacial Indifference"/>
                <a:ea typeface="Glacial Indifference"/>
                <a:cs typeface="Glacial Indifference"/>
                <a:sym typeface="Glacial Indifference"/>
              </a:rPr>
              <a:t>Total Production (tonnes), which is the primary prediction target , with yield modeled indirectly through leakage-safe transformations.</a:t>
            </a:r>
          </a:p>
          <a:p>
            <a:pPr marL="795735" lvl="1" indent="-397868" algn="l">
              <a:lnSpc>
                <a:spcPts val="5159"/>
              </a:lnSpc>
              <a:buAutoNum type="arabicPeriod"/>
            </a:pPr>
            <a:r>
              <a:rPr lang="en-US" sz="3685" spc="40">
                <a:solidFill>
                  <a:srgbClr val="000000"/>
                </a:solidFill>
                <a:latin typeface="Glacial Indifference"/>
                <a:ea typeface="Glacial Indifference"/>
                <a:cs typeface="Glacial Indifference"/>
                <a:sym typeface="Glacial Indifference"/>
              </a:rPr>
              <a:t>Area harvested (hectares)</a:t>
            </a:r>
          </a:p>
          <a:p>
            <a:pPr marL="795735" lvl="1" indent="-397868" algn="l">
              <a:lnSpc>
                <a:spcPts val="5159"/>
              </a:lnSpc>
              <a:buAutoNum type="arabicPeriod"/>
            </a:pPr>
            <a:r>
              <a:rPr lang="en-US" sz="3685" spc="40">
                <a:solidFill>
                  <a:srgbClr val="000000"/>
                </a:solidFill>
                <a:latin typeface="Glacial Indifference"/>
                <a:ea typeface="Glacial Indifference"/>
                <a:cs typeface="Glacial Indifference"/>
                <a:sym typeface="Glacial Indifference"/>
              </a:rPr>
              <a:t>Yield (hectograms per hectare)</a:t>
            </a:r>
          </a:p>
          <a:p>
            <a:pPr algn="l">
              <a:lnSpc>
                <a:spcPts val="5159"/>
              </a:lnSpc>
            </a:pPr>
            <a:endParaRPr lang="en-US" sz="3685" spc="40">
              <a:solidFill>
                <a:srgbClr val="000000"/>
              </a:solidFill>
              <a:latin typeface="Glacial Indifference"/>
              <a:ea typeface="Glacial Indifference"/>
              <a:cs typeface="Glacial Indifference"/>
              <a:sym typeface="Glacial Indifference"/>
            </a:endParaRPr>
          </a:p>
        </p:txBody>
      </p:sp>
      <p:sp>
        <p:nvSpPr>
          <p:cNvPr id="4" name="Freeform 4"/>
          <p:cNvSpPr/>
          <p:nvPr/>
        </p:nvSpPr>
        <p:spPr>
          <a:xfrm rot="-1419751">
            <a:off x="-1904602" y="2666149"/>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5" name="Freeform 5"/>
          <p:cNvSpPr/>
          <p:nvPr/>
        </p:nvSpPr>
        <p:spPr>
          <a:xfrm flipH="1">
            <a:off x="-4168647" y="7013108"/>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6" name="Freeform 6"/>
          <p:cNvSpPr/>
          <p:nvPr/>
        </p:nvSpPr>
        <p:spPr>
          <a:xfrm rot="7989200">
            <a:off x="-2037885" y="-379852"/>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7" name="Freeform 7"/>
          <p:cNvSpPr/>
          <p:nvPr/>
        </p:nvSpPr>
        <p:spPr>
          <a:xfrm>
            <a:off x="9836714" y="7274495"/>
            <a:ext cx="10338976" cy="5301075"/>
          </a:xfrm>
          <a:custGeom>
            <a:avLst/>
            <a:gdLst/>
            <a:ahLst/>
            <a:cxnLst/>
            <a:rect l="l" t="t" r="r" b="b"/>
            <a:pathLst>
              <a:path w="10338976" h="5301075">
                <a:moveTo>
                  <a:pt x="0" y="0"/>
                </a:moveTo>
                <a:lnTo>
                  <a:pt x="10338976" y="0"/>
                </a:lnTo>
                <a:lnTo>
                  <a:pt x="10338976" y="5301075"/>
                </a:lnTo>
                <a:lnTo>
                  <a:pt x="0" y="530107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8" name="Freeform 8"/>
          <p:cNvSpPr/>
          <p:nvPr/>
        </p:nvSpPr>
        <p:spPr>
          <a:xfrm rot="-8658663" flipH="1">
            <a:off x="13321962" y="-948507"/>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5871030" y="662000"/>
            <a:ext cx="6545941" cy="8857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Data Cleaning</a:t>
            </a:r>
          </a:p>
        </p:txBody>
      </p:sp>
      <p:sp>
        <p:nvSpPr>
          <p:cNvPr id="3" name="TextBox 3"/>
          <p:cNvSpPr txBox="1"/>
          <p:nvPr/>
        </p:nvSpPr>
        <p:spPr>
          <a:xfrm>
            <a:off x="2362322" y="2005266"/>
            <a:ext cx="7474391" cy="7131610"/>
          </a:xfrm>
          <a:prstGeom prst="rect">
            <a:avLst/>
          </a:prstGeom>
        </p:spPr>
        <p:txBody>
          <a:bodyPr lIns="0" tIns="0" rIns="0" bIns="0" rtlCol="0" anchor="t">
            <a:spAutoFit/>
          </a:bodyPr>
          <a:lstStyle/>
          <a:p>
            <a:pPr marL="736331" lvl="1" indent="-368166" algn="l">
              <a:lnSpc>
                <a:spcPts val="4774"/>
              </a:lnSpc>
              <a:buFont typeface="Arial"/>
              <a:buChar char="•"/>
            </a:pPr>
            <a:r>
              <a:rPr lang="en-US" sz="3410" spc="37">
                <a:solidFill>
                  <a:srgbClr val="000000"/>
                </a:solidFill>
                <a:latin typeface="Glacial Indifference"/>
                <a:ea typeface="Glacial Indifference"/>
                <a:cs typeface="Glacial Indifference"/>
                <a:sym typeface="Glacial Indifference"/>
              </a:rPr>
              <a:t>Selection of Relevant Variables</a:t>
            </a:r>
          </a:p>
          <a:p>
            <a:pPr marL="736331" lvl="1" indent="-368166" algn="l">
              <a:lnSpc>
                <a:spcPts val="4774"/>
              </a:lnSpc>
              <a:buFont typeface="Arial"/>
              <a:buChar char="•"/>
            </a:pPr>
            <a:r>
              <a:rPr lang="en-US" sz="3410" spc="37">
                <a:solidFill>
                  <a:srgbClr val="000000"/>
                </a:solidFill>
                <a:latin typeface="Glacial Indifference"/>
                <a:ea typeface="Glacial Indifference"/>
                <a:cs typeface="Glacial Indifference"/>
                <a:sym typeface="Glacial Indifference"/>
              </a:rPr>
              <a:t>Handling Missing and Inconsistent Values</a:t>
            </a:r>
          </a:p>
          <a:p>
            <a:pPr marL="736331" lvl="1" indent="-368166" algn="l">
              <a:lnSpc>
                <a:spcPts val="4774"/>
              </a:lnSpc>
              <a:buFont typeface="Arial"/>
              <a:buChar char="•"/>
            </a:pPr>
            <a:r>
              <a:rPr lang="en-US" sz="3410" spc="37">
                <a:solidFill>
                  <a:srgbClr val="000000"/>
                </a:solidFill>
                <a:latin typeface="Glacial Indifference"/>
                <a:ea typeface="Glacial Indifference"/>
                <a:cs typeface="Glacial Indifference"/>
                <a:sym typeface="Glacial Indifference"/>
              </a:rPr>
              <a:t>Standardization</a:t>
            </a:r>
          </a:p>
          <a:p>
            <a:pPr marL="736331" lvl="1" indent="-368166" algn="l">
              <a:lnSpc>
                <a:spcPts val="4774"/>
              </a:lnSpc>
              <a:buFont typeface="Arial"/>
              <a:buChar char="•"/>
            </a:pPr>
            <a:r>
              <a:rPr lang="en-US" sz="3410" spc="37">
                <a:solidFill>
                  <a:srgbClr val="000000"/>
                </a:solidFill>
                <a:latin typeface="Glacial Indifference"/>
                <a:ea typeface="Glacial Indifference"/>
                <a:cs typeface="Glacial Indifference"/>
                <a:sym typeface="Glacial Indifference"/>
              </a:rPr>
              <a:t>Renaming of Variables</a:t>
            </a:r>
          </a:p>
          <a:p>
            <a:pPr marL="736331" lvl="1" indent="-368166" algn="l">
              <a:lnSpc>
                <a:spcPts val="4774"/>
              </a:lnSpc>
              <a:buFont typeface="Arial"/>
              <a:buChar char="•"/>
            </a:pPr>
            <a:r>
              <a:rPr lang="en-US" sz="3410" spc="37">
                <a:solidFill>
                  <a:srgbClr val="000000"/>
                </a:solidFill>
                <a:latin typeface="Glacial Indifference"/>
                <a:ea typeface="Glacial Indifference"/>
                <a:cs typeface="Glacial Indifference"/>
                <a:sym typeface="Glacial Indifference"/>
              </a:rPr>
              <a:t>Filtering based on data availability and reliability</a:t>
            </a:r>
          </a:p>
          <a:p>
            <a:pPr marL="736331" lvl="1" indent="-368166" algn="l">
              <a:lnSpc>
                <a:spcPts val="4774"/>
              </a:lnSpc>
              <a:buFont typeface="Arial"/>
              <a:buChar char="•"/>
            </a:pPr>
            <a:r>
              <a:rPr lang="en-US" sz="3410" spc="37">
                <a:solidFill>
                  <a:srgbClr val="000000"/>
                </a:solidFill>
                <a:latin typeface="Glacial Indifference"/>
                <a:ea typeface="Glacial Indifference"/>
                <a:cs typeface="Glacial Indifference"/>
                <a:sym typeface="Glacial Indifference"/>
              </a:rPr>
              <a:t>Construction of time-ordered panel structures</a:t>
            </a:r>
          </a:p>
          <a:p>
            <a:pPr marL="736331" lvl="1" indent="-368166" algn="l">
              <a:lnSpc>
                <a:spcPts val="4774"/>
              </a:lnSpc>
              <a:buFont typeface="Arial"/>
              <a:buChar char="•"/>
            </a:pPr>
            <a:r>
              <a:rPr lang="en-US" sz="3410" spc="37">
                <a:solidFill>
                  <a:srgbClr val="000000"/>
                </a:solidFill>
                <a:latin typeface="Glacial Indifference"/>
                <a:ea typeface="Glacial Indifference"/>
                <a:cs typeface="Glacial Indifference"/>
                <a:sym typeface="Glacial Indifference"/>
              </a:rPr>
              <a:t>Outlier assessment and diagnostic</a:t>
            </a:r>
          </a:p>
          <a:p>
            <a:pPr marL="736331" lvl="1" indent="-368166" algn="l">
              <a:lnSpc>
                <a:spcPts val="4774"/>
              </a:lnSpc>
              <a:buFont typeface="Arial"/>
              <a:buChar char="•"/>
            </a:pPr>
            <a:endParaRPr lang="en-US" sz="3410" spc="37">
              <a:solidFill>
                <a:srgbClr val="000000"/>
              </a:solidFill>
              <a:latin typeface="Glacial Indifference"/>
              <a:ea typeface="Glacial Indifference"/>
              <a:cs typeface="Glacial Indifference"/>
              <a:sym typeface="Glacial Indifference"/>
            </a:endParaRPr>
          </a:p>
          <a:p>
            <a:pPr marL="736331" lvl="1" indent="-368166" algn="l">
              <a:lnSpc>
                <a:spcPts val="4774"/>
              </a:lnSpc>
              <a:buFont typeface="Arial"/>
              <a:buChar char="•"/>
            </a:pPr>
            <a:endParaRPr lang="en-US" sz="3410" spc="37">
              <a:solidFill>
                <a:srgbClr val="000000"/>
              </a:solidFill>
              <a:latin typeface="Glacial Indifference"/>
              <a:ea typeface="Glacial Indifference"/>
              <a:cs typeface="Glacial Indifference"/>
              <a:sym typeface="Glacial Indifference"/>
            </a:endParaRPr>
          </a:p>
        </p:txBody>
      </p:sp>
      <p:sp>
        <p:nvSpPr>
          <p:cNvPr id="4" name="Freeform 4"/>
          <p:cNvSpPr/>
          <p:nvPr/>
        </p:nvSpPr>
        <p:spPr>
          <a:xfrm rot="-1419751">
            <a:off x="-1904602" y="2666149"/>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5" name="Freeform 5"/>
          <p:cNvSpPr/>
          <p:nvPr/>
        </p:nvSpPr>
        <p:spPr>
          <a:xfrm flipH="1">
            <a:off x="-4168647" y="7013108"/>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6" name="Freeform 6"/>
          <p:cNvSpPr/>
          <p:nvPr/>
        </p:nvSpPr>
        <p:spPr>
          <a:xfrm rot="7989200">
            <a:off x="-2037885" y="-379852"/>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7" name="Freeform 7"/>
          <p:cNvSpPr/>
          <p:nvPr/>
        </p:nvSpPr>
        <p:spPr>
          <a:xfrm>
            <a:off x="9836714" y="7274495"/>
            <a:ext cx="10338976" cy="5301075"/>
          </a:xfrm>
          <a:custGeom>
            <a:avLst/>
            <a:gdLst/>
            <a:ahLst/>
            <a:cxnLst/>
            <a:rect l="l" t="t" r="r" b="b"/>
            <a:pathLst>
              <a:path w="10338976" h="5301075">
                <a:moveTo>
                  <a:pt x="0" y="0"/>
                </a:moveTo>
                <a:lnTo>
                  <a:pt x="10338976" y="0"/>
                </a:lnTo>
                <a:lnTo>
                  <a:pt x="10338976" y="5301075"/>
                </a:lnTo>
                <a:lnTo>
                  <a:pt x="0" y="530107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8" name="Freeform 8"/>
          <p:cNvSpPr/>
          <p:nvPr/>
        </p:nvSpPr>
        <p:spPr>
          <a:xfrm rot="-8658663" flipH="1">
            <a:off x="13321962" y="-948507"/>
            <a:ext cx="6133171" cy="4114800"/>
          </a:xfrm>
          <a:custGeom>
            <a:avLst/>
            <a:gdLst/>
            <a:ahLst/>
            <a:cxnLst/>
            <a:rect l="l" t="t" r="r" b="b"/>
            <a:pathLst>
              <a:path w="6133171" h="4114800">
                <a:moveTo>
                  <a:pt x="6133171" y="0"/>
                </a:moveTo>
                <a:lnTo>
                  <a:pt x="0" y="0"/>
                </a:lnTo>
                <a:lnTo>
                  <a:pt x="0" y="4114800"/>
                </a:lnTo>
                <a:lnTo>
                  <a:pt x="6133171" y="4114800"/>
                </a:lnTo>
                <a:lnTo>
                  <a:pt x="6133171"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10" name="TextBox 10"/>
          <p:cNvSpPr txBox="1"/>
          <p:nvPr/>
        </p:nvSpPr>
        <p:spPr>
          <a:xfrm>
            <a:off x="10122464" y="1691412"/>
            <a:ext cx="7537029" cy="6599383"/>
          </a:xfrm>
          <a:prstGeom prst="rect">
            <a:avLst/>
          </a:prstGeom>
        </p:spPr>
        <p:txBody>
          <a:bodyPr lIns="0" tIns="0" rIns="0" bIns="0" rtlCol="0" anchor="t">
            <a:spAutoFit/>
          </a:bodyPr>
          <a:lstStyle/>
          <a:p>
            <a:pPr algn="l">
              <a:lnSpc>
                <a:spcPts val="4814"/>
              </a:lnSpc>
            </a:pPr>
            <a:endParaRPr/>
          </a:p>
          <a:p>
            <a:pPr marL="742502" lvl="1" indent="-371251" algn="l">
              <a:lnSpc>
                <a:spcPts val="4814"/>
              </a:lnSpc>
              <a:buFont typeface="Arial"/>
              <a:buChar char="•"/>
            </a:pPr>
            <a:r>
              <a:rPr lang="en-US" sz="3439" spc="37">
                <a:solidFill>
                  <a:srgbClr val="000000"/>
                </a:solidFill>
                <a:latin typeface="Glacial Indifference"/>
                <a:ea typeface="Glacial Indifference"/>
                <a:cs typeface="Glacial Indifference"/>
                <a:sym typeface="Glacial Indifference"/>
              </a:rPr>
              <a:t>Retained crop-related elements only</a:t>
            </a:r>
          </a:p>
          <a:p>
            <a:pPr marL="742502" lvl="1" indent="-371251" algn="l">
              <a:lnSpc>
                <a:spcPts val="4814"/>
              </a:lnSpc>
              <a:buFont typeface="Arial"/>
              <a:buChar char="•"/>
            </a:pPr>
            <a:r>
              <a:rPr lang="en-US" sz="3439" spc="37">
                <a:solidFill>
                  <a:srgbClr val="000000"/>
                </a:solidFill>
                <a:latin typeface="Glacial Indifference"/>
                <a:ea typeface="Glacial Indifference"/>
                <a:cs typeface="Glacial Indifference"/>
                <a:sym typeface="Glacial Indifference"/>
              </a:rPr>
              <a:t>Enforced consistent units:</a:t>
            </a:r>
          </a:p>
          <a:p>
            <a:pPr marL="742502" lvl="1" indent="-371251" algn="l">
              <a:lnSpc>
                <a:spcPts val="4814"/>
              </a:lnSpc>
              <a:buFont typeface="Arial"/>
              <a:buChar char="•"/>
            </a:pPr>
            <a:r>
              <a:rPr lang="en-US" sz="3439" spc="37">
                <a:solidFill>
                  <a:srgbClr val="000000"/>
                </a:solidFill>
                <a:latin typeface="Glacial Indifference"/>
                <a:ea typeface="Glacial Indifference"/>
                <a:cs typeface="Glacial Indifference"/>
                <a:sym typeface="Glacial Indifference"/>
              </a:rPr>
              <a:t>Production → tonnes</a:t>
            </a:r>
          </a:p>
          <a:p>
            <a:pPr marL="742502" lvl="1" indent="-371251" algn="l">
              <a:lnSpc>
                <a:spcPts val="4814"/>
              </a:lnSpc>
              <a:buFont typeface="Arial"/>
              <a:buChar char="•"/>
            </a:pPr>
            <a:r>
              <a:rPr lang="en-US" sz="3439" spc="37">
                <a:solidFill>
                  <a:srgbClr val="000000"/>
                </a:solidFill>
                <a:latin typeface="Glacial Indifference"/>
                <a:ea typeface="Glacial Indifference"/>
                <a:cs typeface="Glacial Indifference"/>
                <a:sym typeface="Glacial Indifference"/>
              </a:rPr>
              <a:t>Area harvested → hectares</a:t>
            </a:r>
          </a:p>
          <a:p>
            <a:pPr marL="742502" lvl="1" indent="-371251" algn="l">
              <a:lnSpc>
                <a:spcPts val="4814"/>
              </a:lnSpc>
              <a:buFont typeface="Arial"/>
              <a:buChar char="•"/>
            </a:pPr>
            <a:r>
              <a:rPr lang="en-US" sz="3439" spc="37">
                <a:solidFill>
                  <a:srgbClr val="000000"/>
                </a:solidFill>
                <a:latin typeface="Glacial Indifference"/>
                <a:ea typeface="Glacial Indifference"/>
                <a:cs typeface="Glacial Indifference"/>
                <a:sym typeface="Glacial Indifference"/>
              </a:rPr>
              <a:t>Yield → hg/ha</a:t>
            </a:r>
          </a:p>
          <a:p>
            <a:pPr marL="742502" lvl="1" indent="-371251" algn="l">
              <a:lnSpc>
                <a:spcPts val="4814"/>
              </a:lnSpc>
              <a:buFont typeface="Arial"/>
              <a:buChar char="•"/>
            </a:pPr>
            <a:r>
              <a:rPr lang="en-US" sz="3439" spc="37">
                <a:solidFill>
                  <a:srgbClr val="000000"/>
                </a:solidFill>
                <a:latin typeface="Glacial Indifference"/>
                <a:ea typeface="Glacial Indifference"/>
                <a:cs typeface="Glacial Indifference"/>
                <a:sym typeface="Glacial Indifference"/>
              </a:rPr>
              <a:t>Converted data types and removed invalid or missing records</a:t>
            </a:r>
          </a:p>
          <a:p>
            <a:pPr marL="742502" lvl="1" indent="-371251" algn="l">
              <a:lnSpc>
                <a:spcPts val="4814"/>
              </a:lnSpc>
              <a:buFont typeface="Arial"/>
              <a:buChar char="•"/>
            </a:pPr>
            <a:r>
              <a:rPr lang="en-US" sz="3439" spc="37">
                <a:solidFill>
                  <a:srgbClr val="000000"/>
                </a:solidFill>
                <a:latin typeface="Glacial Indifference"/>
                <a:ea typeface="Glacial Indifference"/>
                <a:cs typeface="Glacial Indifference"/>
                <a:sym typeface="Glacial Indifference"/>
              </a:rPr>
              <a:t>Normalized categorical text field</a:t>
            </a:r>
          </a:p>
          <a:p>
            <a:pPr marL="742502" lvl="1" indent="-371251" algn="l">
              <a:lnSpc>
                <a:spcPts val="4814"/>
              </a:lnSpc>
              <a:buFont typeface="Arial"/>
              <a:buChar char="•"/>
            </a:pPr>
            <a:endParaRPr lang="en-US" sz="3439" spc="37">
              <a:solidFill>
                <a:srgbClr val="000000"/>
              </a:solidFill>
              <a:latin typeface="Glacial Indifference"/>
              <a:ea typeface="Glacial Indifference"/>
              <a:cs typeface="Glacial Indifference"/>
              <a:sym typeface="Glacial Indifferenc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5360780" y="138785"/>
            <a:ext cx="6545941" cy="17239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Feature Engineering</a:t>
            </a:r>
          </a:p>
        </p:txBody>
      </p:sp>
      <p:sp>
        <p:nvSpPr>
          <p:cNvPr id="3" name="TextBox 3"/>
          <p:cNvSpPr txBox="1"/>
          <p:nvPr/>
        </p:nvSpPr>
        <p:spPr>
          <a:xfrm>
            <a:off x="342900" y="1565784"/>
            <a:ext cx="9377497" cy="7316385"/>
          </a:xfrm>
          <a:prstGeom prst="rect">
            <a:avLst/>
          </a:prstGeom>
        </p:spPr>
        <p:txBody>
          <a:bodyPr lIns="0" tIns="0" rIns="0" bIns="0" rtlCol="0" anchor="t">
            <a:spAutoFit/>
          </a:bodyPr>
          <a:lstStyle/>
          <a:p>
            <a:pPr algn="l">
              <a:lnSpc>
                <a:spcPts val="4134"/>
              </a:lnSpc>
            </a:pPr>
            <a:r>
              <a:rPr lang="en-US" sz="2953" spc="32">
                <a:solidFill>
                  <a:srgbClr val="000000"/>
                </a:solidFill>
                <a:latin typeface="Glacial Indifference"/>
                <a:ea typeface="Glacial Indifference"/>
                <a:cs typeface="Glacial Indifference"/>
                <a:sym typeface="Glacial Indifference"/>
              </a:rPr>
              <a:t>             </a:t>
            </a:r>
            <a:r>
              <a:rPr lang="en-US" sz="2953" b="1" i="1" u="sng" spc="32">
                <a:solidFill>
                  <a:srgbClr val="000000"/>
                </a:solidFill>
                <a:latin typeface="Glacial Indifference Bold Italics"/>
                <a:ea typeface="Glacial Indifference Bold Italics"/>
                <a:cs typeface="Glacial Indifference Bold Italics"/>
                <a:sym typeface="Glacial Indifference Bold Italics"/>
              </a:rPr>
              <a:t>Panel Construction</a:t>
            </a:r>
          </a:p>
          <a:p>
            <a:pPr algn="l">
              <a:lnSpc>
                <a:spcPts val="4134"/>
              </a:lnSpc>
            </a:pPr>
            <a:r>
              <a:rPr lang="en-US" sz="2953" spc="32">
                <a:solidFill>
                  <a:srgbClr val="000000"/>
                </a:solidFill>
                <a:latin typeface="Glacial Indifference"/>
                <a:ea typeface="Glacial Indifference"/>
                <a:cs typeface="Glacial Indifference"/>
                <a:sym typeface="Glacial Indifference"/>
              </a:rPr>
              <a:t>The dataset was reshaped from long to wide format, producing one row per:</a:t>
            </a:r>
          </a:p>
          <a:p>
            <a:pPr marL="637623" lvl="1" indent="-318812" algn="l">
              <a:lnSpc>
                <a:spcPts val="4134"/>
              </a:lnSpc>
              <a:buAutoNum type="arabicPeriod"/>
            </a:pPr>
            <a:r>
              <a:rPr lang="en-US" sz="2953" spc="32">
                <a:solidFill>
                  <a:srgbClr val="000000"/>
                </a:solidFill>
                <a:latin typeface="Glacial Indifference"/>
                <a:ea typeface="Glacial Indifference"/>
                <a:cs typeface="Glacial Indifference"/>
                <a:sym typeface="Glacial Indifference"/>
              </a:rPr>
              <a:t>Crop (item)</a:t>
            </a:r>
          </a:p>
          <a:p>
            <a:pPr marL="637623" lvl="1" indent="-318812" algn="l">
              <a:lnSpc>
                <a:spcPts val="4134"/>
              </a:lnSpc>
              <a:buAutoNum type="arabicPeriod"/>
            </a:pPr>
            <a:r>
              <a:rPr lang="en-US" sz="2953" spc="32">
                <a:solidFill>
                  <a:srgbClr val="000000"/>
                </a:solidFill>
                <a:latin typeface="Glacial Indifference"/>
                <a:ea typeface="Glacial Indifference"/>
                <a:cs typeface="Glacial Indifference"/>
                <a:sym typeface="Glacial Indifference"/>
              </a:rPr>
              <a:t>Year (Time-Series)</a:t>
            </a:r>
          </a:p>
          <a:p>
            <a:pPr algn="l">
              <a:lnSpc>
                <a:spcPts val="4134"/>
              </a:lnSpc>
            </a:pPr>
            <a:r>
              <a:rPr lang="en-US" sz="2953" spc="32">
                <a:solidFill>
                  <a:srgbClr val="000000"/>
                </a:solidFill>
                <a:latin typeface="Glacial Indifference"/>
                <a:ea typeface="Glacial Indifference"/>
                <a:cs typeface="Glacial Indifference"/>
                <a:sym typeface="Glacial Indifference"/>
              </a:rPr>
              <a:t>Core variables:</a:t>
            </a:r>
          </a:p>
          <a:p>
            <a:pPr marL="637623" lvl="1" indent="-318812" algn="l">
              <a:lnSpc>
                <a:spcPts val="4134"/>
              </a:lnSpc>
              <a:buAutoNum type="arabicPeriod"/>
            </a:pPr>
            <a:r>
              <a:rPr lang="en-US" sz="2953" spc="32">
                <a:solidFill>
                  <a:srgbClr val="000000"/>
                </a:solidFill>
                <a:latin typeface="Glacial Indifference"/>
                <a:ea typeface="Glacial Indifference"/>
                <a:cs typeface="Glacial Indifference"/>
                <a:sym typeface="Glacial Indifference"/>
              </a:rPr>
              <a:t>production_t</a:t>
            </a:r>
          </a:p>
          <a:p>
            <a:pPr marL="637623" lvl="1" indent="-318812" algn="l">
              <a:lnSpc>
                <a:spcPts val="4134"/>
              </a:lnSpc>
              <a:buAutoNum type="arabicPeriod"/>
            </a:pPr>
            <a:r>
              <a:rPr lang="en-US" sz="2953" spc="32">
                <a:solidFill>
                  <a:srgbClr val="000000"/>
                </a:solidFill>
                <a:latin typeface="Glacial Indifference"/>
                <a:ea typeface="Glacial Indifference"/>
                <a:cs typeface="Glacial Indifference"/>
                <a:sym typeface="Glacial Indifference"/>
              </a:rPr>
              <a:t>area_harvested_ha</a:t>
            </a:r>
          </a:p>
          <a:p>
            <a:pPr marL="637623" lvl="1" indent="-318812" algn="l">
              <a:lnSpc>
                <a:spcPts val="4134"/>
              </a:lnSpc>
              <a:buAutoNum type="arabicPeriod"/>
            </a:pPr>
            <a:r>
              <a:rPr lang="en-US" sz="2953" spc="32">
                <a:solidFill>
                  <a:srgbClr val="000000"/>
                </a:solidFill>
                <a:latin typeface="Glacial Indifference"/>
                <a:ea typeface="Glacial Indifference"/>
                <a:cs typeface="Glacial Indifference"/>
                <a:sym typeface="Glacial Indifference"/>
              </a:rPr>
              <a:t>yield_hg_per_ha</a:t>
            </a:r>
          </a:p>
          <a:p>
            <a:pPr algn="l">
              <a:lnSpc>
                <a:spcPts val="4134"/>
              </a:lnSpc>
            </a:pPr>
            <a:r>
              <a:rPr lang="en-US" sz="2953" spc="32">
                <a:solidFill>
                  <a:srgbClr val="000000"/>
                </a:solidFill>
                <a:latin typeface="Glacial Indifference"/>
                <a:ea typeface="Glacial Indifference"/>
                <a:cs typeface="Glacial Indifference"/>
                <a:sym typeface="Glacial Indifference"/>
              </a:rPr>
              <a:t>Missing yields were derived when both production and harvested area were available:</a:t>
            </a:r>
          </a:p>
          <a:p>
            <a:pPr algn="l">
              <a:lnSpc>
                <a:spcPts val="4134"/>
              </a:lnSpc>
            </a:pPr>
            <a:r>
              <a:rPr lang="en-US" sz="2953" spc="32">
                <a:solidFill>
                  <a:srgbClr val="000000"/>
                </a:solidFill>
                <a:latin typeface="Glacial Indifference"/>
                <a:ea typeface="Glacial Indifference"/>
                <a:cs typeface="Glacial Indifference"/>
                <a:sym typeface="Glacial Indifference"/>
              </a:rPr>
              <a:t>​</a:t>
            </a:r>
          </a:p>
          <a:p>
            <a:pPr algn="l">
              <a:lnSpc>
                <a:spcPts val="4134"/>
              </a:lnSpc>
            </a:pPr>
            <a:r>
              <a:rPr lang="en-US" sz="2953" spc="32">
                <a:solidFill>
                  <a:srgbClr val="000000"/>
                </a:solidFill>
                <a:latin typeface="Glacial Indifference"/>
                <a:ea typeface="Glacial Indifference"/>
                <a:cs typeface="Glacial Indifference"/>
                <a:sym typeface="Glacial Indifference"/>
              </a:rPr>
              <a:t>Yields were converted to tonnes per hectare.</a:t>
            </a:r>
          </a:p>
          <a:p>
            <a:pPr algn="l">
              <a:lnSpc>
                <a:spcPts val="4134"/>
              </a:lnSpc>
            </a:pPr>
            <a:endParaRPr lang="en-US" sz="2953" spc="32">
              <a:solidFill>
                <a:srgbClr val="000000"/>
              </a:solidFill>
              <a:latin typeface="Glacial Indifference"/>
              <a:ea typeface="Glacial Indifference"/>
              <a:cs typeface="Glacial Indifference"/>
              <a:sym typeface="Glacial Indifference"/>
            </a:endParaRPr>
          </a:p>
        </p:txBody>
      </p:sp>
      <p:sp>
        <p:nvSpPr>
          <p:cNvPr id="4" name="Freeform 4"/>
          <p:cNvSpPr/>
          <p:nvPr/>
        </p:nvSpPr>
        <p:spPr>
          <a:xfrm rot="-1419751">
            <a:off x="4334521" y="8567682"/>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5" name="Freeform 5"/>
          <p:cNvSpPr/>
          <p:nvPr/>
        </p:nvSpPr>
        <p:spPr>
          <a:xfrm flipH="1">
            <a:off x="-4395687" y="8527583"/>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6" name="Freeform 6"/>
          <p:cNvSpPr/>
          <p:nvPr/>
        </p:nvSpPr>
        <p:spPr>
          <a:xfrm rot="7989200">
            <a:off x="-2723685" y="-1132815"/>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7" name="Freeform 7"/>
          <p:cNvSpPr/>
          <p:nvPr/>
        </p:nvSpPr>
        <p:spPr>
          <a:xfrm>
            <a:off x="9836714" y="7274495"/>
            <a:ext cx="10338976" cy="5301075"/>
          </a:xfrm>
          <a:custGeom>
            <a:avLst/>
            <a:gdLst/>
            <a:ahLst/>
            <a:cxnLst/>
            <a:rect l="l" t="t" r="r" b="b"/>
            <a:pathLst>
              <a:path w="10338976" h="5301075">
                <a:moveTo>
                  <a:pt x="0" y="0"/>
                </a:moveTo>
                <a:lnTo>
                  <a:pt x="10338976" y="0"/>
                </a:lnTo>
                <a:lnTo>
                  <a:pt x="10338976" y="5301075"/>
                </a:lnTo>
                <a:lnTo>
                  <a:pt x="0" y="530107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8" name="Freeform 8"/>
          <p:cNvSpPr/>
          <p:nvPr/>
        </p:nvSpPr>
        <p:spPr>
          <a:xfrm rot="-8658663" flipH="1">
            <a:off x="13950285" y="-2057400"/>
            <a:ext cx="6133171" cy="4114800"/>
          </a:xfrm>
          <a:custGeom>
            <a:avLst/>
            <a:gdLst/>
            <a:ahLst/>
            <a:cxnLst/>
            <a:rect l="l" t="t" r="r" b="b"/>
            <a:pathLst>
              <a:path w="6133171" h="4114800">
                <a:moveTo>
                  <a:pt x="6133170" y="0"/>
                </a:moveTo>
                <a:lnTo>
                  <a:pt x="0" y="0"/>
                </a:lnTo>
                <a:lnTo>
                  <a:pt x="0" y="4114800"/>
                </a:lnTo>
                <a:lnTo>
                  <a:pt x="6133170" y="4114800"/>
                </a:lnTo>
                <a:lnTo>
                  <a:pt x="613317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10" name="TextBox 10"/>
          <p:cNvSpPr txBox="1"/>
          <p:nvPr/>
        </p:nvSpPr>
        <p:spPr>
          <a:xfrm>
            <a:off x="9720397" y="1660735"/>
            <a:ext cx="9615380" cy="7107433"/>
          </a:xfrm>
          <a:prstGeom prst="rect">
            <a:avLst/>
          </a:prstGeom>
        </p:spPr>
        <p:txBody>
          <a:bodyPr lIns="0" tIns="0" rIns="0" bIns="0" rtlCol="0" anchor="t">
            <a:spAutoFit/>
          </a:bodyPr>
          <a:lstStyle/>
          <a:p>
            <a:pPr algn="l">
              <a:lnSpc>
                <a:spcPts val="5151"/>
              </a:lnSpc>
            </a:pPr>
            <a:r>
              <a:rPr lang="en-US" sz="3679" spc="40">
                <a:solidFill>
                  <a:srgbClr val="000000"/>
                </a:solidFill>
                <a:latin typeface="Glacial Indifference"/>
                <a:ea typeface="Glacial Indifference"/>
                <a:cs typeface="Glacial Indifference"/>
                <a:sym typeface="Glacial Indifference"/>
              </a:rPr>
              <a:t>       </a:t>
            </a:r>
            <a:r>
              <a:rPr lang="en-US" sz="3679" b="1" i="1" spc="40">
                <a:solidFill>
                  <a:srgbClr val="000000"/>
                </a:solidFill>
                <a:latin typeface="Glacial Indifference Bold Italics"/>
                <a:ea typeface="Glacial Indifference Bold Italics"/>
                <a:cs typeface="Glacial Indifference Bold Italics"/>
                <a:sym typeface="Glacial Indifference Bold Italics"/>
              </a:rPr>
              <a:t>Time-Based Feature Engineering</a:t>
            </a:r>
          </a:p>
          <a:p>
            <a:pPr algn="l">
              <a:lnSpc>
                <a:spcPts val="5151"/>
              </a:lnSpc>
            </a:pPr>
            <a:r>
              <a:rPr lang="en-US" sz="3679" spc="40">
                <a:solidFill>
                  <a:srgbClr val="000000"/>
                </a:solidFill>
                <a:latin typeface="Glacial Indifference"/>
                <a:ea typeface="Glacial Indifference"/>
                <a:cs typeface="Glacial Indifference"/>
                <a:sym typeface="Glacial Indifference"/>
              </a:rPr>
              <a:t>The following features were created:</a:t>
            </a:r>
          </a:p>
          <a:p>
            <a:pPr marL="794474" lvl="1" indent="-397237" algn="l">
              <a:lnSpc>
                <a:spcPts val="5151"/>
              </a:lnSpc>
              <a:buAutoNum type="arabicPeriod"/>
            </a:pPr>
            <a:r>
              <a:rPr lang="en-US" sz="3679" spc="40">
                <a:solidFill>
                  <a:srgbClr val="000000"/>
                </a:solidFill>
                <a:latin typeface="Glacial Indifference"/>
                <a:ea typeface="Glacial Indifference"/>
                <a:cs typeface="Glacial Indifference"/>
                <a:sym typeface="Glacial Indifference"/>
              </a:rPr>
              <a:t>Lagged variables (1–3 years)</a:t>
            </a:r>
          </a:p>
          <a:p>
            <a:pPr marL="794474" lvl="1" indent="-397237" algn="l">
              <a:lnSpc>
                <a:spcPts val="5151"/>
              </a:lnSpc>
              <a:buAutoNum type="arabicPeriod"/>
            </a:pPr>
            <a:r>
              <a:rPr lang="en-US" sz="3679" spc="40">
                <a:solidFill>
                  <a:srgbClr val="000000"/>
                </a:solidFill>
                <a:latin typeface="Glacial Indifference"/>
                <a:ea typeface="Glacial Indifference"/>
                <a:cs typeface="Glacial Indifference"/>
                <a:sym typeface="Glacial Indifference"/>
              </a:rPr>
              <a:t>Moving averages (3-year and 5-year)</a:t>
            </a:r>
          </a:p>
          <a:p>
            <a:pPr marL="794474" lvl="1" indent="-397237" algn="l">
              <a:lnSpc>
                <a:spcPts val="5151"/>
              </a:lnSpc>
              <a:buAutoNum type="arabicPeriod"/>
            </a:pPr>
            <a:r>
              <a:rPr lang="en-US" sz="3679" spc="40">
                <a:solidFill>
                  <a:srgbClr val="000000"/>
                </a:solidFill>
                <a:latin typeface="Glacial Indifference"/>
                <a:ea typeface="Glacial Indifference"/>
                <a:cs typeface="Glacial Indifference"/>
                <a:sym typeface="Glacial Indifference"/>
              </a:rPr>
              <a:t>Year-over-year growth rates</a:t>
            </a:r>
          </a:p>
          <a:p>
            <a:pPr marL="794474" lvl="1" indent="-397237" algn="l">
              <a:lnSpc>
                <a:spcPts val="5151"/>
              </a:lnSpc>
              <a:buAutoNum type="arabicPeriod"/>
            </a:pPr>
            <a:r>
              <a:rPr lang="en-US" sz="3679" spc="40">
                <a:solidFill>
                  <a:srgbClr val="000000"/>
                </a:solidFill>
                <a:latin typeface="Glacial Indifference"/>
                <a:ea typeface="Glacial Indifference"/>
                <a:cs typeface="Glacial Indifference"/>
                <a:sym typeface="Glacial Indifference"/>
              </a:rPr>
              <a:t>Normalized time trend</a:t>
            </a:r>
          </a:p>
          <a:p>
            <a:pPr algn="l">
              <a:lnSpc>
                <a:spcPts val="5151"/>
              </a:lnSpc>
            </a:pPr>
            <a:r>
              <a:rPr lang="en-US" sz="3679" spc="40">
                <a:solidFill>
                  <a:srgbClr val="000000"/>
                </a:solidFill>
                <a:latin typeface="Glacial Indifference"/>
                <a:ea typeface="Glacial Indifference"/>
                <a:cs typeface="Glacial Indifference"/>
                <a:sym typeface="Glacial Indifference"/>
              </a:rPr>
              <a:t>Outlier indicators</a:t>
            </a:r>
          </a:p>
          <a:p>
            <a:pPr marL="794474" lvl="1" indent="-397237" algn="l">
              <a:lnSpc>
                <a:spcPts val="5151"/>
              </a:lnSpc>
              <a:buAutoNum type="arabicPeriod"/>
            </a:pPr>
            <a:r>
              <a:rPr lang="en-US" sz="3679" spc="40">
                <a:solidFill>
                  <a:srgbClr val="000000"/>
                </a:solidFill>
                <a:latin typeface="Glacial Indifference"/>
                <a:ea typeface="Glacial Indifference"/>
                <a:cs typeface="Glacial Indifference"/>
                <a:sym typeface="Glacial Indifference"/>
              </a:rPr>
              <a:t>One-hot encoded flag classes The final modeling dataset contains 5,764 rows across 139 crops.</a:t>
            </a:r>
          </a:p>
          <a:p>
            <a:pPr algn="l">
              <a:lnSpc>
                <a:spcPts val="5151"/>
              </a:lnSpc>
            </a:pPr>
            <a:endParaRPr lang="en-US" sz="3679" spc="40">
              <a:solidFill>
                <a:srgbClr val="000000"/>
              </a:solidFill>
              <a:latin typeface="Glacial Indifference"/>
              <a:ea typeface="Glacial Indifference"/>
              <a:cs typeface="Glacial Indifference"/>
              <a:sym typeface="Glacial Indifferenc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Freeform 2"/>
          <p:cNvSpPr/>
          <p:nvPr/>
        </p:nvSpPr>
        <p:spPr>
          <a:xfrm rot="-1419751">
            <a:off x="-2876864" y="3059086"/>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3" name="Freeform 3"/>
          <p:cNvSpPr/>
          <p:nvPr/>
        </p:nvSpPr>
        <p:spPr>
          <a:xfrm rot="7989200">
            <a:off x="-3266610" y="-764199"/>
            <a:ext cx="6133171" cy="4114800"/>
          </a:xfrm>
          <a:custGeom>
            <a:avLst/>
            <a:gdLst/>
            <a:ahLst/>
            <a:cxnLst/>
            <a:rect l="l" t="t" r="r" b="b"/>
            <a:pathLst>
              <a:path w="6133171" h="4114800">
                <a:moveTo>
                  <a:pt x="0" y="0"/>
                </a:moveTo>
                <a:lnTo>
                  <a:pt x="6133170" y="0"/>
                </a:lnTo>
                <a:lnTo>
                  <a:pt x="6133170" y="4114800"/>
                </a:lnTo>
                <a:lnTo>
                  <a:pt x="0" y="4114800"/>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4" name="Freeform 4"/>
          <p:cNvSpPr/>
          <p:nvPr/>
        </p:nvSpPr>
        <p:spPr>
          <a:xfrm>
            <a:off x="13661437" y="8268978"/>
            <a:ext cx="10338976" cy="5301075"/>
          </a:xfrm>
          <a:custGeom>
            <a:avLst/>
            <a:gdLst/>
            <a:ahLst/>
            <a:cxnLst/>
            <a:rect l="l" t="t" r="r" b="b"/>
            <a:pathLst>
              <a:path w="10338976" h="5301075">
                <a:moveTo>
                  <a:pt x="0" y="0"/>
                </a:moveTo>
                <a:lnTo>
                  <a:pt x="10338976" y="0"/>
                </a:lnTo>
                <a:lnTo>
                  <a:pt x="10338976" y="5301075"/>
                </a:lnTo>
                <a:lnTo>
                  <a:pt x="0" y="5301075"/>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5" name="Freeform 5"/>
          <p:cNvSpPr/>
          <p:nvPr/>
        </p:nvSpPr>
        <p:spPr>
          <a:xfrm rot="-8658663" flipH="1">
            <a:off x="14753177" y="-2057400"/>
            <a:ext cx="6133171" cy="4114800"/>
          </a:xfrm>
          <a:custGeom>
            <a:avLst/>
            <a:gdLst/>
            <a:ahLst/>
            <a:cxnLst/>
            <a:rect l="l" t="t" r="r" b="b"/>
            <a:pathLst>
              <a:path w="6133171" h="4114800">
                <a:moveTo>
                  <a:pt x="6133170" y="0"/>
                </a:moveTo>
                <a:lnTo>
                  <a:pt x="0" y="0"/>
                </a:lnTo>
                <a:lnTo>
                  <a:pt x="0" y="4114800"/>
                </a:lnTo>
                <a:lnTo>
                  <a:pt x="6133170" y="4114800"/>
                </a:lnTo>
                <a:lnTo>
                  <a:pt x="6133170"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6" name="Freeform 6"/>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7" name="TextBox 7"/>
          <p:cNvSpPr txBox="1"/>
          <p:nvPr/>
        </p:nvSpPr>
        <p:spPr>
          <a:xfrm>
            <a:off x="2199142" y="733979"/>
            <a:ext cx="13889716" cy="1337519"/>
          </a:xfrm>
          <a:prstGeom prst="rect">
            <a:avLst/>
          </a:prstGeom>
        </p:spPr>
        <p:txBody>
          <a:bodyPr lIns="0" tIns="0" rIns="0" bIns="0" rtlCol="0" anchor="t">
            <a:spAutoFit/>
          </a:bodyPr>
          <a:lstStyle/>
          <a:p>
            <a:pPr algn="ctr">
              <a:lnSpc>
                <a:spcPts val="9938"/>
              </a:lnSpc>
            </a:pPr>
            <a:r>
              <a:rPr lang="en-US" sz="10246">
                <a:solidFill>
                  <a:srgbClr val="384A1C"/>
                </a:solidFill>
                <a:latin typeface="Bree Serif"/>
                <a:ea typeface="Bree Serif"/>
                <a:cs typeface="Bree Serif"/>
                <a:sym typeface="Bree Serif"/>
              </a:rPr>
              <a:t>Modelling Approach</a:t>
            </a:r>
          </a:p>
        </p:txBody>
      </p:sp>
      <p:sp>
        <p:nvSpPr>
          <p:cNvPr id="8" name="TextBox 8"/>
          <p:cNvSpPr txBox="1"/>
          <p:nvPr/>
        </p:nvSpPr>
        <p:spPr>
          <a:xfrm>
            <a:off x="1028700" y="3008244"/>
            <a:ext cx="15607351" cy="5260734"/>
          </a:xfrm>
          <a:prstGeom prst="rect">
            <a:avLst/>
          </a:prstGeom>
        </p:spPr>
        <p:txBody>
          <a:bodyPr lIns="0" tIns="0" rIns="0" bIns="0" rtlCol="0" anchor="t">
            <a:spAutoFit/>
          </a:bodyPr>
          <a:lstStyle/>
          <a:p>
            <a:pPr algn="ctr">
              <a:lnSpc>
                <a:spcPts val="10536"/>
              </a:lnSpc>
              <a:spcBef>
                <a:spcPct val="0"/>
              </a:spcBef>
            </a:pPr>
            <a:r>
              <a:rPr lang="en-US" sz="7525">
                <a:solidFill>
                  <a:srgbClr val="384A1C"/>
                </a:solidFill>
                <a:latin typeface="Bree Serif"/>
                <a:ea typeface="Bree Serif"/>
                <a:cs typeface="Bree Serif"/>
                <a:sym typeface="Bree Serif"/>
              </a:rPr>
              <a:t>Models compared</a:t>
            </a:r>
          </a:p>
          <a:p>
            <a:pPr marL="1624851" lvl="1" indent="-812425" algn="ctr">
              <a:lnSpc>
                <a:spcPts val="10536"/>
              </a:lnSpc>
              <a:spcBef>
                <a:spcPct val="0"/>
              </a:spcBef>
              <a:buAutoNum type="arabicPeriod"/>
            </a:pPr>
            <a:r>
              <a:rPr lang="en-US" sz="7525">
                <a:solidFill>
                  <a:srgbClr val="384A1C"/>
                </a:solidFill>
                <a:latin typeface="Bree Serif"/>
                <a:ea typeface="Bree Serif"/>
                <a:cs typeface="Bree Serif"/>
                <a:sym typeface="Bree Serif"/>
              </a:rPr>
              <a:t>Linear Regression</a:t>
            </a:r>
          </a:p>
          <a:p>
            <a:pPr marL="1624851" lvl="1" indent="-812425" algn="ctr">
              <a:lnSpc>
                <a:spcPts val="10536"/>
              </a:lnSpc>
              <a:spcBef>
                <a:spcPct val="0"/>
              </a:spcBef>
              <a:buAutoNum type="arabicPeriod"/>
            </a:pPr>
            <a:r>
              <a:rPr lang="en-US" sz="7525">
                <a:solidFill>
                  <a:srgbClr val="384A1C"/>
                </a:solidFill>
                <a:latin typeface="Bree Serif"/>
                <a:ea typeface="Bree Serif"/>
                <a:cs typeface="Bree Serif"/>
                <a:sym typeface="Bree Serif"/>
              </a:rPr>
              <a:t>Random Forest</a:t>
            </a:r>
          </a:p>
          <a:p>
            <a:pPr marL="1624851" lvl="1" indent="-812425" algn="ctr">
              <a:lnSpc>
                <a:spcPts val="10536"/>
              </a:lnSpc>
              <a:spcBef>
                <a:spcPct val="0"/>
              </a:spcBef>
              <a:buAutoNum type="arabicPeriod"/>
            </a:pPr>
            <a:r>
              <a:rPr lang="en-US" sz="7525">
                <a:solidFill>
                  <a:srgbClr val="384A1C"/>
                </a:solidFill>
                <a:latin typeface="Bree Serif"/>
                <a:ea typeface="Bree Serif"/>
                <a:cs typeface="Bree Serif"/>
                <a:sym typeface="Bree Serif"/>
              </a:rPr>
              <a:t>XGBoost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TextBox 2"/>
          <p:cNvSpPr txBox="1"/>
          <p:nvPr/>
        </p:nvSpPr>
        <p:spPr>
          <a:xfrm>
            <a:off x="5871030" y="346884"/>
            <a:ext cx="6545941" cy="1723999"/>
          </a:xfrm>
          <a:prstGeom prst="rect">
            <a:avLst/>
          </a:prstGeom>
        </p:spPr>
        <p:txBody>
          <a:bodyPr lIns="0" tIns="0" rIns="0" bIns="0" rtlCol="0" anchor="t">
            <a:spAutoFit/>
          </a:bodyPr>
          <a:lstStyle/>
          <a:p>
            <a:pPr algn="ctr">
              <a:lnSpc>
                <a:spcPts val="6641"/>
              </a:lnSpc>
            </a:pPr>
            <a:r>
              <a:rPr lang="en-US" sz="6846">
                <a:solidFill>
                  <a:srgbClr val="384A1C"/>
                </a:solidFill>
                <a:latin typeface="Bree Serif"/>
                <a:ea typeface="Bree Serif"/>
                <a:cs typeface="Bree Serif"/>
                <a:sym typeface="Bree Serif"/>
              </a:rPr>
              <a:t>Model Performance</a:t>
            </a:r>
          </a:p>
        </p:txBody>
      </p:sp>
      <p:sp>
        <p:nvSpPr>
          <p:cNvPr id="3" name="TextBox 3"/>
          <p:cNvSpPr txBox="1"/>
          <p:nvPr/>
        </p:nvSpPr>
        <p:spPr>
          <a:xfrm>
            <a:off x="518930" y="1895080"/>
            <a:ext cx="13097894" cy="2231380"/>
          </a:xfrm>
          <a:prstGeom prst="rect">
            <a:avLst/>
          </a:prstGeom>
        </p:spPr>
        <p:txBody>
          <a:bodyPr lIns="0" tIns="0" rIns="0" bIns="0" rtlCol="0" anchor="t">
            <a:spAutoFit/>
          </a:bodyPr>
          <a:lstStyle/>
          <a:p>
            <a:pPr marL="886779" lvl="1" indent="-443390" algn="l">
              <a:lnSpc>
                <a:spcPts val="5750"/>
              </a:lnSpc>
              <a:buFont typeface="Arial"/>
              <a:buChar char="•"/>
            </a:pPr>
            <a:r>
              <a:rPr lang="en-US" sz="4107" b="1" spc="45" dirty="0">
                <a:solidFill>
                  <a:srgbClr val="000000"/>
                </a:solidFill>
                <a:latin typeface="Glacial Indifference Bold"/>
                <a:ea typeface="Glacial Indifference Bold"/>
                <a:cs typeface="Glacial Indifference Bold"/>
                <a:sym typeface="Glacial Indifference Bold"/>
              </a:rPr>
              <a:t>Linear Regression</a:t>
            </a:r>
          </a:p>
          <a:p>
            <a:pPr algn="l">
              <a:lnSpc>
                <a:spcPts val="5750"/>
              </a:lnSpc>
            </a:pPr>
            <a:r>
              <a:rPr lang="en-US" sz="4107" b="1" spc="45" dirty="0">
                <a:solidFill>
                  <a:srgbClr val="000000"/>
                </a:solidFill>
                <a:latin typeface="Glacial Indifference Bold"/>
                <a:ea typeface="Glacial Indifference Bold"/>
                <a:cs typeface="Glacial Indifference Bold"/>
                <a:sym typeface="Glacial Indifference Bold"/>
              </a:rPr>
              <a:t>R -Squared - 0.596          RMSE - </a:t>
            </a:r>
            <a:r>
              <a:rPr lang="en-US" sz="4107" b="1" spc="45" dirty="0" smtClean="0">
                <a:solidFill>
                  <a:srgbClr val="000000"/>
                </a:solidFill>
                <a:latin typeface="Glacial Indifference Bold"/>
                <a:ea typeface="Glacial Indifference Bold"/>
                <a:cs typeface="Glacial Indifference Bold"/>
                <a:sym typeface="Glacial Indifference Bold"/>
              </a:rPr>
              <a:t>314,468.43</a:t>
            </a:r>
            <a:endParaRPr lang="en-US" sz="4107" b="1" spc="45" dirty="0">
              <a:solidFill>
                <a:srgbClr val="000000"/>
              </a:solidFill>
              <a:latin typeface="Glacial Indifference Bold"/>
              <a:ea typeface="Glacial Indifference Bold"/>
              <a:cs typeface="Glacial Indifference Bold"/>
              <a:sym typeface="Glacial Indifference Bold"/>
            </a:endParaRPr>
          </a:p>
          <a:p>
            <a:pPr algn="l">
              <a:lnSpc>
                <a:spcPts val="5750"/>
              </a:lnSpc>
            </a:pPr>
            <a:r>
              <a:rPr lang="en-US" sz="4107" b="1" spc="45" dirty="0">
                <a:solidFill>
                  <a:srgbClr val="000000"/>
                </a:solidFill>
                <a:latin typeface="Glacial Indifference Bold"/>
                <a:ea typeface="Glacial Indifference Bold"/>
                <a:cs typeface="Glacial Indifference Bold"/>
                <a:sym typeface="Glacial Indifference Bold"/>
              </a:rPr>
              <a:t> MAE - </a:t>
            </a:r>
            <a:r>
              <a:rPr lang="en-US" sz="4107" b="1" spc="45" dirty="0" smtClean="0">
                <a:solidFill>
                  <a:srgbClr val="000000"/>
                </a:solidFill>
                <a:latin typeface="Glacial Indifference Bold"/>
                <a:ea typeface="Glacial Indifference Bold"/>
                <a:cs typeface="Glacial Indifference Bold"/>
                <a:sym typeface="Glacial Indifference Bold"/>
              </a:rPr>
              <a:t>189,411.90</a:t>
            </a:r>
            <a:endParaRPr lang="en-US" sz="4107" b="1" spc="45" dirty="0">
              <a:solidFill>
                <a:srgbClr val="000000"/>
              </a:solidFill>
              <a:latin typeface="Glacial Indifference Bold"/>
              <a:ea typeface="Glacial Indifference Bold"/>
              <a:cs typeface="Glacial Indifference Bold"/>
              <a:sym typeface="Glacial Indifference Bold"/>
            </a:endParaRPr>
          </a:p>
        </p:txBody>
      </p:sp>
      <p:sp>
        <p:nvSpPr>
          <p:cNvPr id="4" name="Freeform 4"/>
          <p:cNvSpPr/>
          <p:nvPr/>
        </p:nvSpPr>
        <p:spPr>
          <a:xfrm rot="-1419751">
            <a:off x="-2926393" y="2565487"/>
            <a:ext cx="3823023" cy="4114800"/>
          </a:xfrm>
          <a:custGeom>
            <a:avLst/>
            <a:gdLst/>
            <a:ahLst/>
            <a:cxnLst/>
            <a:rect l="l" t="t" r="r" b="b"/>
            <a:pathLst>
              <a:path w="3823023" h="4114800">
                <a:moveTo>
                  <a:pt x="0" y="0"/>
                </a:moveTo>
                <a:lnTo>
                  <a:pt x="3823023" y="0"/>
                </a:lnTo>
                <a:lnTo>
                  <a:pt x="3823023"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5" name="Freeform 5"/>
          <p:cNvSpPr/>
          <p:nvPr/>
        </p:nvSpPr>
        <p:spPr>
          <a:xfrm flipH="1">
            <a:off x="-5417478" y="8527583"/>
            <a:ext cx="10848774" cy="5562462"/>
          </a:xfrm>
          <a:custGeom>
            <a:avLst/>
            <a:gdLst/>
            <a:ahLst/>
            <a:cxnLst/>
            <a:rect l="l" t="t" r="r" b="b"/>
            <a:pathLst>
              <a:path w="10848774" h="5562462">
                <a:moveTo>
                  <a:pt x="10848774" y="0"/>
                </a:moveTo>
                <a:lnTo>
                  <a:pt x="0" y="0"/>
                </a:lnTo>
                <a:lnTo>
                  <a:pt x="0" y="5562462"/>
                </a:lnTo>
                <a:lnTo>
                  <a:pt x="10848774" y="5562462"/>
                </a:lnTo>
                <a:lnTo>
                  <a:pt x="10848774" y="0"/>
                </a:lnTo>
                <a:close/>
              </a:path>
            </a:pathLst>
          </a:custGeom>
          <a:blipFill>
            <a:blip r:embed="rId4">
              <a:extLst>
                <a:ext uri="{96DAC541-7B7A-43D3-8B79-37D633B846F1}">
                  <asvg:svgBlip xmlns:asvg="http://schemas.microsoft.com/office/drawing/2016/SVG/main" xmlns="" r:embed="rId5"/>
                </a:ext>
              </a:extLst>
            </a:blip>
            <a:stretch>
              <a:fillRect/>
            </a:stretch>
          </a:blipFill>
        </p:spPr>
      </p:sp>
      <p:sp>
        <p:nvSpPr>
          <p:cNvPr id="6" name="Freeform 6"/>
          <p:cNvSpPr/>
          <p:nvPr/>
        </p:nvSpPr>
        <p:spPr>
          <a:xfrm rot="7989200">
            <a:off x="-3059676" y="-1237102"/>
            <a:ext cx="6133171" cy="4114800"/>
          </a:xfrm>
          <a:custGeom>
            <a:avLst/>
            <a:gdLst/>
            <a:ahLst/>
            <a:cxnLst/>
            <a:rect l="l" t="t" r="r" b="b"/>
            <a:pathLst>
              <a:path w="6133171" h="4114800">
                <a:moveTo>
                  <a:pt x="0" y="0"/>
                </a:moveTo>
                <a:lnTo>
                  <a:pt x="6133171" y="0"/>
                </a:lnTo>
                <a:lnTo>
                  <a:pt x="6133171" y="4114800"/>
                </a:lnTo>
                <a:lnTo>
                  <a:pt x="0" y="4114800"/>
                </a:lnTo>
                <a:lnTo>
                  <a:pt x="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7" name="Freeform 7"/>
          <p:cNvSpPr/>
          <p:nvPr/>
        </p:nvSpPr>
        <p:spPr>
          <a:xfrm>
            <a:off x="9836714" y="7274495"/>
            <a:ext cx="10338976" cy="5301075"/>
          </a:xfrm>
          <a:custGeom>
            <a:avLst/>
            <a:gdLst/>
            <a:ahLst/>
            <a:cxnLst/>
            <a:rect l="l" t="t" r="r" b="b"/>
            <a:pathLst>
              <a:path w="10338976" h="5301075">
                <a:moveTo>
                  <a:pt x="0" y="0"/>
                </a:moveTo>
                <a:lnTo>
                  <a:pt x="10338976" y="0"/>
                </a:lnTo>
                <a:lnTo>
                  <a:pt x="10338976" y="5301075"/>
                </a:lnTo>
                <a:lnTo>
                  <a:pt x="0" y="5301075"/>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8" name="Freeform 8"/>
          <p:cNvSpPr/>
          <p:nvPr/>
        </p:nvSpPr>
        <p:spPr>
          <a:xfrm rot="-8658663" flipH="1">
            <a:off x="15630541" y="-1982194"/>
            <a:ext cx="6133171" cy="4114800"/>
          </a:xfrm>
          <a:custGeom>
            <a:avLst/>
            <a:gdLst/>
            <a:ahLst/>
            <a:cxnLst/>
            <a:rect l="l" t="t" r="r" b="b"/>
            <a:pathLst>
              <a:path w="6133171" h="4114800">
                <a:moveTo>
                  <a:pt x="6133170" y="0"/>
                </a:moveTo>
                <a:lnTo>
                  <a:pt x="0" y="0"/>
                </a:lnTo>
                <a:lnTo>
                  <a:pt x="0" y="4114800"/>
                </a:lnTo>
                <a:lnTo>
                  <a:pt x="6133170" y="4114800"/>
                </a:lnTo>
                <a:lnTo>
                  <a:pt x="6133170" y="0"/>
                </a:lnTo>
                <a:close/>
              </a:path>
            </a:pathLst>
          </a:custGeom>
          <a:blipFill>
            <a:blip r:embed="rId6">
              <a:extLst>
                <a:ext uri="{96DAC541-7B7A-43D3-8B79-37D633B846F1}">
                  <asvg:svgBlip xmlns:asvg="http://schemas.microsoft.com/office/drawing/2016/SVG/main" xmlns="" r:embed="rId7"/>
                </a:ext>
              </a:extLst>
            </a:blip>
            <a:stretch>
              <a:fillRect/>
            </a:stretch>
          </a:blipFill>
        </p:spPr>
      </p:sp>
      <p:sp>
        <p:nvSpPr>
          <p:cNvPr id="9" name="Freeform 9"/>
          <p:cNvSpPr/>
          <p:nvPr/>
        </p:nvSpPr>
        <p:spPr>
          <a:xfrm rot="-1419751">
            <a:off x="15908250" y="3264467"/>
            <a:ext cx="3823023" cy="4114800"/>
          </a:xfrm>
          <a:custGeom>
            <a:avLst/>
            <a:gdLst/>
            <a:ahLst/>
            <a:cxnLst/>
            <a:rect l="l" t="t" r="r" b="b"/>
            <a:pathLst>
              <a:path w="3823023" h="4114800">
                <a:moveTo>
                  <a:pt x="0" y="0"/>
                </a:moveTo>
                <a:lnTo>
                  <a:pt x="3823024" y="0"/>
                </a:lnTo>
                <a:lnTo>
                  <a:pt x="3823024" y="4114800"/>
                </a:lnTo>
                <a:lnTo>
                  <a:pt x="0" y="4114800"/>
                </a:lnTo>
                <a:lnTo>
                  <a:pt x="0" y="0"/>
                </a:lnTo>
                <a:close/>
              </a:path>
            </a:pathLst>
          </a:custGeom>
          <a:blipFill>
            <a:blip r:embed="rId2">
              <a:alphaModFix amt="43000"/>
              <a:extLst>
                <a:ext uri="{96DAC541-7B7A-43D3-8B79-37D633B846F1}">
                  <asvg:svgBlip xmlns:asvg="http://schemas.microsoft.com/office/drawing/2016/SVG/main" xmlns="" r:embed="rId3"/>
                </a:ext>
              </a:extLst>
            </a:blip>
            <a:stretch>
              <a:fillRect/>
            </a:stretch>
          </a:blipFill>
        </p:spPr>
      </p:sp>
      <p:sp>
        <p:nvSpPr>
          <p:cNvPr id="10" name="TextBox 10"/>
          <p:cNvSpPr txBox="1"/>
          <p:nvPr/>
        </p:nvSpPr>
        <p:spPr>
          <a:xfrm>
            <a:off x="518930" y="6789824"/>
            <a:ext cx="13097894" cy="2272051"/>
          </a:xfrm>
          <a:prstGeom prst="rect">
            <a:avLst/>
          </a:prstGeom>
        </p:spPr>
        <p:txBody>
          <a:bodyPr lIns="0" tIns="0" rIns="0" bIns="0" rtlCol="0" anchor="t">
            <a:spAutoFit/>
          </a:bodyPr>
          <a:lstStyle/>
          <a:p>
            <a:pPr marL="928188" lvl="1" indent="-464094" algn="l">
              <a:lnSpc>
                <a:spcPts val="6018"/>
              </a:lnSpc>
              <a:buFont typeface="Arial"/>
              <a:buChar char="•"/>
            </a:pPr>
            <a:r>
              <a:rPr lang="en-US" sz="4299" b="1" spc="47" dirty="0">
                <a:solidFill>
                  <a:srgbClr val="000000"/>
                </a:solidFill>
                <a:latin typeface="Glacial Indifference Bold"/>
                <a:ea typeface="Glacial Indifference Bold"/>
                <a:cs typeface="Glacial Indifference Bold"/>
                <a:sym typeface="Glacial Indifference Bold"/>
              </a:rPr>
              <a:t>Random Forest</a:t>
            </a:r>
          </a:p>
          <a:p>
            <a:pPr algn="l">
              <a:lnSpc>
                <a:spcPts val="6018"/>
              </a:lnSpc>
            </a:pPr>
            <a:r>
              <a:rPr lang="en-US" sz="4299" b="1" spc="47" dirty="0">
                <a:solidFill>
                  <a:srgbClr val="000000"/>
                </a:solidFill>
                <a:latin typeface="Glacial Indifference Bold"/>
                <a:ea typeface="Glacial Indifference Bold"/>
                <a:cs typeface="Glacial Indifference Bold"/>
                <a:sym typeface="Glacial Indifference Bold"/>
              </a:rPr>
              <a:t>R-Squared - </a:t>
            </a:r>
            <a:r>
              <a:rPr lang="en-US" sz="4299" b="1" spc="47" dirty="0" smtClean="0">
                <a:solidFill>
                  <a:srgbClr val="000000"/>
                </a:solidFill>
                <a:latin typeface="Glacial Indifference Bold"/>
                <a:ea typeface="Glacial Indifference Bold"/>
                <a:cs typeface="Glacial Indifference Bold"/>
                <a:sym typeface="Glacial Indifference Bold"/>
              </a:rPr>
              <a:t>0.990     </a:t>
            </a:r>
            <a:r>
              <a:rPr lang="en-US" sz="4299" b="1" spc="47" dirty="0">
                <a:solidFill>
                  <a:srgbClr val="000000"/>
                </a:solidFill>
                <a:latin typeface="Glacial Indifference Bold"/>
                <a:ea typeface="Glacial Indifference Bold"/>
                <a:cs typeface="Glacial Indifference Bold"/>
                <a:sym typeface="Glacial Indifference Bold"/>
              </a:rPr>
              <a:t>RMSE </a:t>
            </a:r>
            <a:r>
              <a:rPr lang="en-US" sz="4299" b="1" spc="47" dirty="0" smtClean="0">
                <a:solidFill>
                  <a:srgbClr val="000000"/>
                </a:solidFill>
                <a:latin typeface="Glacial Indifference Bold"/>
                <a:ea typeface="Glacial Indifference Bold"/>
                <a:cs typeface="Glacial Indifference Bold"/>
                <a:sym typeface="Glacial Indifference Bold"/>
              </a:rPr>
              <a:t>– 48,392.21</a:t>
            </a:r>
            <a:endParaRPr lang="en-US" sz="4299" b="1" spc="47" dirty="0">
              <a:solidFill>
                <a:srgbClr val="000000"/>
              </a:solidFill>
              <a:latin typeface="Glacial Indifference Bold"/>
              <a:ea typeface="Glacial Indifference Bold"/>
              <a:cs typeface="Glacial Indifference Bold"/>
              <a:sym typeface="Glacial Indifference Bold"/>
            </a:endParaRPr>
          </a:p>
          <a:p>
            <a:pPr algn="l">
              <a:lnSpc>
                <a:spcPts val="6018"/>
              </a:lnSpc>
            </a:pPr>
            <a:r>
              <a:rPr lang="en-US" sz="4299" b="1" spc="47" dirty="0">
                <a:solidFill>
                  <a:srgbClr val="000000"/>
                </a:solidFill>
                <a:latin typeface="Glacial Indifference Bold"/>
                <a:ea typeface="Glacial Indifference Bold"/>
                <a:cs typeface="Glacial Indifference Bold"/>
                <a:sym typeface="Glacial Indifference Bold"/>
              </a:rPr>
              <a:t>MAE </a:t>
            </a:r>
            <a:r>
              <a:rPr lang="en-US" sz="4299" b="1" spc="47" dirty="0" smtClean="0">
                <a:solidFill>
                  <a:srgbClr val="000000"/>
                </a:solidFill>
                <a:latin typeface="Glacial Indifference Bold"/>
                <a:ea typeface="Glacial Indifference Bold"/>
                <a:cs typeface="Glacial Indifference Bold"/>
                <a:sym typeface="Glacial Indifference Bold"/>
              </a:rPr>
              <a:t>– 112,210.03</a:t>
            </a:r>
            <a:endParaRPr lang="en-US" sz="4299" b="1" spc="47" dirty="0">
              <a:solidFill>
                <a:srgbClr val="000000"/>
              </a:solidFill>
              <a:latin typeface="Glacial Indifference Bold"/>
              <a:ea typeface="Glacial Indifference Bold"/>
              <a:cs typeface="Glacial Indifference Bold"/>
              <a:sym typeface="Glacial Indifference Bold"/>
            </a:endParaRPr>
          </a:p>
        </p:txBody>
      </p:sp>
      <p:sp>
        <p:nvSpPr>
          <p:cNvPr id="11" name="TextBox 11"/>
          <p:cNvSpPr txBox="1"/>
          <p:nvPr/>
        </p:nvSpPr>
        <p:spPr>
          <a:xfrm>
            <a:off x="6236343" y="4211980"/>
            <a:ext cx="13097894" cy="2231380"/>
          </a:xfrm>
          <a:prstGeom prst="rect">
            <a:avLst/>
          </a:prstGeom>
        </p:spPr>
        <p:txBody>
          <a:bodyPr lIns="0" tIns="0" rIns="0" bIns="0" rtlCol="0" anchor="t">
            <a:spAutoFit/>
          </a:bodyPr>
          <a:lstStyle/>
          <a:p>
            <a:pPr marL="886779" lvl="1" indent="-443390" algn="l">
              <a:lnSpc>
                <a:spcPts val="5750"/>
              </a:lnSpc>
              <a:buFont typeface="Arial"/>
              <a:buChar char="•"/>
            </a:pPr>
            <a:r>
              <a:rPr lang="en-US" sz="4107" b="1" spc="45" dirty="0">
                <a:solidFill>
                  <a:srgbClr val="000000"/>
                </a:solidFill>
                <a:latin typeface="Glacial Indifference Bold"/>
                <a:ea typeface="Glacial Indifference Bold"/>
                <a:cs typeface="Glacial Indifference Bold"/>
                <a:sym typeface="Glacial Indifference Bold"/>
              </a:rPr>
              <a:t>XG Boost</a:t>
            </a:r>
          </a:p>
          <a:p>
            <a:pPr algn="l">
              <a:lnSpc>
                <a:spcPts val="5750"/>
              </a:lnSpc>
            </a:pPr>
            <a:r>
              <a:rPr lang="en-US" sz="4107" b="1" spc="45" dirty="0">
                <a:solidFill>
                  <a:srgbClr val="000000"/>
                </a:solidFill>
                <a:latin typeface="Glacial Indifference Bold"/>
                <a:ea typeface="Glacial Indifference Bold"/>
                <a:cs typeface="Glacial Indifference Bold"/>
                <a:sym typeface="Glacial Indifference Bold"/>
              </a:rPr>
              <a:t>R-Squared - </a:t>
            </a:r>
            <a:r>
              <a:rPr lang="en-US" sz="4107" b="1" spc="45" dirty="0" smtClean="0">
                <a:solidFill>
                  <a:srgbClr val="000000"/>
                </a:solidFill>
                <a:latin typeface="Glacial Indifference Bold"/>
                <a:ea typeface="Glacial Indifference Bold"/>
                <a:cs typeface="Glacial Indifference Bold"/>
                <a:sym typeface="Glacial Indifference Bold"/>
              </a:rPr>
              <a:t>0.406     </a:t>
            </a:r>
            <a:r>
              <a:rPr lang="en-US" sz="4107" b="1" spc="45" dirty="0">
                <a:solidFill>
                  <a:srgbClr val="000000"/>
                </a:solidFill>
                <a:latin typeface="Glacial Indifference Bold"/>
                <a:ea typeface="Glacial Indifference Bold"/>
                <a:cs typeface="Glacial Indifference Bold"/>
                <a:sym typeface="Glacial Indifference Bold"/>
              </a:rPr>
              <a:t>RMSE </a:t>
            </a:r>
            <a:r>
              <a:rPr lang="en-US" sz="4107" b="1" spc="45" dirty="0" smtClean="0">
                <a:solidFill>
                  <a:srgbClr val="000000"/>
                </a:solidFill>
                <a:latin typeface="Glacial Indifference Bold"/>
                <a:ea typeface="Glacial Indifference Bold"/>
                <a:cs typeface="Glacial Indifference Bold"/>
                <a:sym typeface="Glacial Indifference Bold"/>
              </a:rPr>
              <a:t>– 786,760.20</a:t>
            </a:r>
            <a:endParaRPr lang="en-US" sz="4107" b="1" spc="45" dirty="0">
              <a:solidFill>
                <a:srgbClr val="000000"/>
              </a:solidFill>
              <a:latin typeface="Glacial Indifference Bold"/>
              <a:ea typeface="Glacial Indifference Bold"/>
              <a:cs typeface="Glacial Indifference Bold"/>
              <a:sym typeface="Glacial Indifference Bold"/>
            </a:endParaRPr>
          </a:p>
          <a:p>
            <a:pPr algn="l">
              <a:lnSpc>
                <a:spcPts val="5750"/>
              </a:lnSpc>
            </a:pPr>
            <a:r>
              <a:rPr lang="en-US" sz="4107" b="1" spc="45" dirty="0">
                <a:solidFill>
                  <a:srgbClr val="000000"/>
                </a:solidFill>
                <a:latin typeface="Glacial Indifference Bold"/>
                <a:ea typeface="Glacial Indifference Bold"/>
                <a:cs typeface="Glacial Indifference Bold"/>
                <a:sym typeface="Glacial Indifference Bold"/>
              </a:rPr>
              <a:t>MAE </a:t>
            </a:r>
            <a:r>
              <a:rPr lang="en-US" sz="4107" b="1" spc="45" dirty="0" smtClean="0">
                <a:solidFill>
                  <a:srgbClr val="000000"/>
                </a:solidFill>
                <a:latin typeface="Glacial Indifference Bold"/>
                <a:ea typeface="Glacial Indifference Bold"/>
                <a:cs typeface="Glacial Indifference Bold"/>
                <a:sym typeface="Glacial Indifference Bold"/>
              </a:rPr>
              <a:t>– 188986.48</a:t>
            </a:r>
            <a:endParaRPr lang="en-US" sz="4107" b="1" spc="45" dirty="0">
              <a:solidFill>
                <a:srgbClr val="000000"/>
              </a:solidFill>
              <a:latin typeface="Glacial Indifference Bold"/>
              <a:ea typeface="Glacial Indifference Bold"/>
              <a:cs typeface="Glacial Indifference Bold"/>
              <a:sym typeface="Glacial Indifference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466</Words>
  <Application>Microsoft Office PowerPoint</Application>
  <PresentationFormat>Custom</PresentationFormat>
  <Paragraphs>87</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Glacial Indifference Bold</vt:lpstr>
      <vt:lpstr>Calibri</vt:lpstr>
      <vt:lpstr>Arial</vt:lpstr>
      <vt:lpstr>Glacial Indifference Bold Italics</vt:lpstr>
      <vt:lpstr>Bree Serif</vt:lpstr>
      <vt:lpstr>Glacial Indifference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White Agriculture Farming Project Presentation</dc:title>
  <dc:creator>KENNEDY KINYEKI</dc:creator>
  <cp:lastModifiedBy>KENNEDY KINYEKI</cp:lastModifiedBy>
  <cp:revision>3</cp:revision>
  <dcterms:created xsi:type="dcterms:W3CDTF">2006-08-16T00:00:00Z</dcterms:created>
  <dcterms:modified xsi:type="dcterms:W3CDTF">2026-01-20T17:46:49Z</dcterms:modified>
  <dc:identifier>DAG-4t7o45U</dc:identifier>
</cp:coreProperties>
</file>

<file path=docProps/thumbnail.jpeg>
</file>